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2" d="100"/>
          <a:sy n="42" d="100"/>
        </p:scale>
        <p:origin x="5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BB02557A-7053-4340-A874-8AB926A8EDA1}" type="datetimeFigureOut">
              <a:rPr lang="en-US" dirty="0"/>
              <a:t>7/29/2025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7/29/2025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 title="Feather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BB02557A-7053-4340-A874-8AB926A8EDA1}" type="datetimeFigureOut">
              <a:rPr lang="en-US" dirty="0"/>
              <a:t>7/29/2025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7/29/2025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 title="Feather Background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B02557A-7053-4340-A874-8AB926A8EDA1}" type="datetimeFigureOut">
              <a:rPr lang="en-US" dirty="0"/>
              <a:pPr/>
              <a:t>7/29/2025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7/29/2025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98" y="566928"/>
            <a:ext cx="8770573" cy="1563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7/29/2025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7/29/2025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7/29/2025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dirty="0"/>
              <a:pPr/>
              <a:t>7/29/2025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dirty="0"/>
              <a:pPr/>
              <a:t>7/29/2025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BB02557A-7053-4340-A874-8AB926A8EDA1}" type="datetimeFigureOut">
              <a:rPr lang="en-US" dirty="0"/>
              <a:pPr/>
              <a:t>7/29/2025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67624" y="1023867"/>
            <a:ext cx="4046805" cy="3349641"/>
          </a:xfrm>
        </p:spPr>
        <p:txBody>
          <a:bodyPr/>
          <a:lstStyle/>
          <a:p>
            <a:r>
              <a:rPr lang="th-TH" dirty="0"/>
              <a:t>การจัดการเรียนการสอน</a:t>
            </a:r>
            <a:br>
              <a:rPr lang="th-TH" dirty="0"/>
            </a:br>
            <a:r>
              <a:rPr lang="th-TH" dirty="0"/>
              <a:t>การพัฒนาวิชาการ</a:t>
            </a:r>
            <a:br>
              <a:rPr lang="th-TH" dirty="0"/>
            </a:br>
            <a:r>
              <a:rPr lang="th-TH" dirty="0"/>
              <a:t>และอื่นที่เกี่ยวข้อง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67624" y="5126352"/>
            <a:ext cx="4619626" cy="1037760"/>
          </a:xfrm>
        </p:spPr>
        <p:txBody>
          <a:bodyPr>
            <a:noAutofit/>
          </a:bodyPr>
          <a:lstStyle/>
          <a:p>
            <a:r>
              <a:rPr lang="th-TH" sz="2800" dirty="0"/>
              <a:t>ปฐมนิเทศอาจารย์ (ใหม่)  </a:t>
            </a:r>
            <a:r>
              <a:rPr lang="en-US" sz="2800" dirty="0"/>
              <a:t>29 </a:t>
            </a:r>
            <a:r>
              <a:rPr lang="th-TH" sz="2800" dirty="0"/>
              <a:t>กค. </a:t>
            </a:r>
            <a:r>
              <a:rPr lang="en-US" sz="2800" dirty="0"/>
              <a:t>2568</a:t>
            </a:r>
            <a:endParaRPr lang="th-TH" sz="2800" dirty="0"/>
          </a:p>
        </p:txBody>
      </p:sp>
    </p:spTree>
    <p:extLst>
      <p:ext uri="{BB962C8B-B14F-4D97-AF65-F5344CB8AC3E}">
        <p14:creationId xmlns:p14="http://schemas.microsoft.com/office/powerpoint/2010/main" val="603070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500" y="492145"/>
            <a:ext cx="8770571" cy="1560716"/>
          </a:xfrm>
        </p:spPr>
        <p:txBody>
          <a:bodyPr/>
          <a:lstStyle/>
          <a:p>
            <a: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การเรียนการสอน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ภาระหน้าที่อาจารย์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551" y="1708537"/>
            <a:ext cx="10382912" cy="3803904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th-TH" sz="2400" b="1" dirty="0"/>
              <a:t>ศึกษา มคอ </a:t>
            </a:r>
            <a:r>
              <a:rPr lang="en-US" sz="2400" b="1" dirty="0"/>
              <a:t>2 </a:t>
            </a:r>
            <a:r>
              <a:rPr lang="th-TH" sz="2400" b="1" dirty="0"/>
              <a:t>หลักสูตรเภสัชศาสตรบัณฑิต</a:t>
            </a:r>
            <a:r>
              <a:rPr lang="en-US" sz="2400" b="1" dirty="0"/>
              <a:t>: </a:t>
            </a:r>
            <a:r>
              <a:rPr lang="th-TH" sz="2400" b="1" dirty="0"/>
              <a:t>วัตถุประสงค์หลักสูตร   จำนวนรับ   แผนการเรียนแต่ละปี    คำอธิบายรายวิชาที่เกี่ยวข้อง</a:t>
            </a:r>
            <a:r>
              <a:rPr lang="en-US" sz="2400" b="1" dirty="0"/>
              <a:t>,…..</a:t>
            </a:r>
          </a:p>
          <a:p>
            <a:pPr marL="457200" indent="-457200">
              <a:buAutoNum type="arabicPeriod"/>
            </a:pPr>
            <a:r>
              <a:rPr lang="th-TH" sz="2400" b="1" dirty="0"/>
              <a:t>ผู้ประสานงานวิชาอย่างน้อย </a:t>
            </a:r>
            <a:r>
              <a:rPr lang="en-US" sz="2400" b="1" dirty="0"/>
              <a:t>1</a:t>
            </a:r>
            <a:r>
              <a:rPr lang="th-TH" sz="2400" b="1" dirty="0"/>
              <a:t> วิชา หรือประสานร่วม </a:t>
            </a:r>
          </a:p>
          <a:p>
            <a:pPr marL="457200" indent="-457200">
              <a:buAutoNum type="arabicPeriod"/>
            </a:pPr>
            <a:r>
              <a:rPr lang="th-TH" sz="2400" b="1" dirty="0"/>
              <a:t>สอนในหัวข้อที่เชี่ยวชาญ หรือที่มีการตกลงกันภายในกลุ่มวิชา</a:t>
            </a:r>
            <a:endParaRPr lang="en-US" sz="2400" b="1" dirty="0"/>
          </a:p>
          <a:p>
            <a:pPr marL="457200" indent="-457200">
              <a:buAutoNum type="arabicPeriod"/>
            </a:pPr>
            <a:r>
              <a:rPr lang="th-TH" sz="2400" b="1" dirty="0"/>
              <a:t>ออกแบบวิธีประเมินผลในหัวข้อที่สอน</a:t>
            </a:r>
          </a:p>
          <a:p>
            <a:pPr marL="457200" indent="-457200">
              <a:buAutoNum type="arabicPeriod"/>
            </a:pPr>
            <a:r>
              <a:rPr lang="th-TH" sz="2400" b="1" dirty="0"/>
              <a:t>ตรวจข้อสอบ/ประเมินผลการเรียนในหัวข้อที่สอน </a:t>
            </a:r>
          </a:p>
          <a:p>
            <a:pPr marL="457200" indent="-457200">
              <a:buAutoNum type="arabicPeriod" startAt="6"/>
            </a:pPr>
            <a:r>
              <a:rPr lang="th-TH" sz="2400" b="1" dirty="0"/>
              <a:t>แจ้งหัวข้อการเรียนการสอนที่ต้องการให้ผู้เรียนประเมินในแต่ละภาคการศึกษา</a:t>
            </a:r>
          </a:p>
          <a:p>
            <a:pPr marL="457200" indent="-457200">
              <a:buAutoNum type="arabicPeriod" startAt="7"/>
            </a:pPr>
            <a:r>
              <a:rPr lang="th-TH" sz="2400" b="1" dirty="0"/>
              <a:t>พัฒนาตนเองเกี่ยวกับองค์ความรู้ด้านการเรียนการสอน </a:t>
            </a:r>
          </a:p>
          <a:p>
            <a:pPr marL="457200" indent="-457200">
              <a:buAutoNum type="arabicPeriod" startAt="7"/>
            </a:pPr>
            <a:r>
              <a:rPr lang="th-TH" sz="2400" b="1" dirty="0"/>
              <a:t>ร่วมมือกันภายในรายวิชา/กลุ่มวิชา ในการปรับปรุงกระบวนการการจัดการเรียนการสอน</a:t>
            </a:r>
          </a:p>
          <a:p>
            <a:pPr marL="457200" indent="-457200">
              <a:buAutoNum type="arabicPeriod"/>
            </a:pPr>
            <a:endParaRPr lang="th-TH" sz="2400" b="1" dirty="0"/>
          </a:p>
        </p:txBody>
      </p:sp>
    </p:spTree>
    <p:extLst>
      <p:ext uri="{BB962C8B-B14F-4D97-AF65-F5344CB8AC3E}">
        <p14:creationId xmlns:p14="http://schemas.microsoft.com/office/powerpoint/2010/main" val="1199668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500" y="492145"/>
            <a:ext cx="8770571" cy="1560716"/>
          </a:xfrm>
        </p:spPr>
        <p:txBody>
          <a:bodyPr/>
          <a:lstStyle/>
          <a:p>
            <a: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การเรียนการสอน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ภาระหน้าที่อาจารย์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569" y="1644924"/>
            <a:ext cx="10923601" cy="493080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h-TH" sz="3800" b="1" dirty="0"/>
              <a:t>ผู้ประสานงานวิชา</a:t>
            </a:r>
          </a:p>
          <a:p>
            <a:pPr>
              <a:buFontTx/>
              <a:buChar char="-"/>
            </a:pPr>
            <a:r>
              <a:rPr lang="th-TH" sz="2800" b="1" dirty="0"/>
              <a:t>จัดทำ</a:t>
            </a:r>
            <a:r>
              <a:rPr lang="th-TH" sz="2800" b="1" dirty="0">
                <a:solidFill>
                  <a:srgbClr val="C00000"/>
                </a:solidFill>
              </a:rPr>
              <a:t>ประมวลรายวิชาหรือเค้าโครงรายวิชา </a:t>
            </a:r>
            <a:r>
              <a:rPr lang="th-TH" sz="2800" b="1" dirty="0"/>
              <a:t>ซึ่งระบุวัตถุประสงค์วิชา   ความสอดคล้องกับสมรรรถนะวิชาชีพและผลลัพธ์การเรียนรู้ของ สกอ.     กำหนดเนื้อหาสาระ แล</a:t>
            </a:r>
            <a:r>
              <a:rPr lang="th-TH" sz="2800" b="1" dirty="0">
                <a:solidFill>
                  <a:schemeClr val="tx1"/>
                </a:solidFill>
              </a:rPr>
              <a:t>ะผู้สอน </a:t>
            </a:r>
            <a:r>
              <a:rPr lang="th-TH" sz="2800" b="1" dirty="0">
                <a:solidFill>
                  <a:srgbClr val="C00000"/>
                </a:solidFill>
              </a:rPr>
              <a:t>(ผ่านการหารือตกลงร่วมกัน</a:t>
            </a:r>
            <a:r>
              <a:rPr lang="th-TH" sz="2800" b="1" dirty="0"/>
              <a:t>)    กิจกรรมการเรียนการสอน และการประเมินผล (วิธีและสัดส่วนคะแนน)	</a:t>
            </a:r>
            <a:r>
              <a:rPr lang="en-US" sz="2800" b="1" dirty="0"/>
              <a:t>=&gt;  30 </a:t>
            </a:r>
            <a:r>
              <a:rPr lang="th-TH" sz="2800" b="1" dirty="0"/>
              <a:t>วันก่อนเปิดภาค</a:t>
            </a:r>
          </a:p>
          <a:p>
            <a:pPr>
              <a:buFontTx/>
              <a:buChar char="-"/>
            </a:pPr>
            <a:r>
              <a:rPr lang="th-TH" sz="2800" b="1" dirty="0"/>
              <a:t>ประสานงานกับธุรการสาขาเรื่อง</a:t>
            </a:r>
            <a:r>
              <a:rPr lang="th-TH" sz="2800" b="1" dirty="0">
                <a:solidFill>
                  <a:srgbClr val="C00000"/>
                </a:solidFill>
              </a:rPr>
              <a:t>ห้องเรียน</a:t>
            </a:r>
          </a:p>
          <a:p>
            <a:pPr>
              <a:buFontTx/>
              <a:buChar char="-"/>
            </a:pPr>
            <a:r>
              <a:rPr lang="th-TH" sz="2800" b="1" dirty="0"/>
              <a:t>ประสานงาน/รวบรวมข้อสอบและการ</a:t>
            </a:r>
            <a:r>
              <a:rPr lang="th-TH" sz="2800" b="1" dirty="0">
                <a:solidFill>
                  <a:srgbClr val="C00000"/>
                </a:solidFill>
              </a:rPr>
              <a:t>ประกาศคะแนนกลางภาค/ปลายภาค  </a:t>
            </a:r>
          </a:p>
          <a:p>
            <a:pPr>
              <a:buFontTx/>
              <a:buChar char="-"/>
            </a:pPr>
            <a:r>
              <a:rPr lang="th-TH" sz="2800" b="1" dirty="0">
                <a:solidFill>
                  <a:srgbClr val="C00000"/>
                </a:solidFill>
              </a:rPr>
              <a:t>รวบรวมผล</a:t>
            </a:r>
            <a:r>
              <a:rPr lang="th-TH" sz="2800" b="1" dirty="0">
                <a:solidFill>
                  <a:schemeClr val="tx1"/>
                </a:solidFill>
              </a:rPr>
              <a:t>การประเมินต่างๆ ในรายวิชาเพื่อ</a:t>
            </a:r>
            <a:r>
              <a:rPr lang="th-TH" sz="2800" b="1" dirty="0">
                <a:solidFill>
                  <a:srgbClr val="C00000"/>
                </a:solidFill>
              </a:rPr>
              <a:t>ให้ระดับขั้น (เกรด)</a:t>
            </a:r>
          </a:p>
          <a:p>
            <a:pPr>
              <a:buFontTx/>
              <a:buChar char="-"/>
            </a:pPr>
            <a:r>
              <a:rPr lang="th-TH" sz="2800" b="1" dirty="0">
                <a:solidFill>
                  <a:srgbClr val="C00000"/>
                </a:solidFill>
              </a:rPr>
              <a:t>นำเสนอผลการประเมินรายวิชา</a:t>
            </a:r>
            <a:r>
              <a:rPr lang="th-TH" sz="2800" b="1" dirty="0">
                <a:solidFill>
                  <a:schemeClr val="tx1"/>
                </a:solidFill>
              </a:rPr>
              <a:t>เพื่อเสนอแนะการปรับปรุง  </a:t>
            </a:r>
            <a:r>
              <a:rPr lang="en-US" sz="2800" b="1" dirty="0">
                <a:solidFill>
                  <a:schemeClr val="tx1"/>
                </a:solidFill>
              </a:rPr>
              <a:t>=&gt; </a:t>
            </a:r>
            <a:r>
              <a:rPr lang="th-TH" sz="2800" b="1" dirty="0">
                <a:solidFill>
                  <a:srgbClr val="C00000"/>
                </a:solidFill>
              </a:rPr>
              <a:t>จัดทำรายงานผลการดำเนินการ</a:t>
            </a:r>
            <a:r>
              <a:rPr lang="th-TH" sz="2800" b="1" dirty="0">
                <a:solidFill>
                  <a:schemeClr val="tx1"/>
                </a:solidFill>
              </a:rPr>
              <a:t>ของรายวิชา</a:t>
            </a:r>
          </a:p>
          <a:p>
            <a:pPr marL="0" indent="0">
              <a:buNone/>
            </a:pPr>
            <a:r>
              <a:rPr lang="th-TH" sz="2800" b="1" dirty="0"/>
              <a:t>	(หลังสิ้นสุดภาคการศึกษา ภายใน </a:t>
            </a:r>
            <a:r>
              <a:rPr lang="en-US" sz="2800" b="1" dirty="0"/>
              <a:t>30 </a:t>
            </a:r>
            <a:r>
              <a:rPr lang="th-TH" sz="2800" b="1" dirty="0"/>
              <a:t>วัน)</a:t>
            </a:r>
          </a:p>
          <a:p>
            <a:pPr>
              <a:buFontTx/>
              <a:buChar char="-"/>
            </a:pPr>
            <a:endParaRPr lang="th-TH" sz="2800" b="1" dirty="0"/>
          </a:p>
          <a:p>
            <a:pPr marL="457200" indent="-457200">
              <a:buAutoNum type="arabicPeriod"/>
            </a:pPr>
            <a:endParaRPr lang="th-TH" dirty="0"/>
          </a:p>
        </p:txBody>
      </p:sp>
      <p:sp>
        <p:nvSpPr>
          <p:cNvPr id="4" name="Horizontal Scroll 3"/>
          <p:cNvSpPr/>
          <p:nvPr/>
        </p:nvSpPr>
        <p:spPr>
          <a:xfrm>
            <a:off x="8619214" y="135171"/>
            <a:ext cx="2910177" cy="2027583"/>
          </a:xfrm>
          <a:prstGeom prst="horizontalScroll">
            <a:avLst/>
          </a:prstGeom>
          <a:solidFill>
            <a:schemeClr val="accent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กำหนดจำนวนและชนิดข้อสอบ เพื่อจัดทำ</a:t>
            </a:r>
          </a:p>
          <a:p>
            <a:pPr algn="ctr"/>
            <a:r>
              <a:rPr lang="th-TH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ตารางแจกแจงข้อสอบ</a:t>
            </a:r>
          </a:p>
        </p:txBody>
      </p:sp>
    </p:spTree>
    <p:extLst>
      <p:ext uri="{BB962C8B-B14F-4D97-AF65-F5344CB8AC3E}">
        <p14:creationId xmlns:p14="http://schemas.microsoft.com/office/powerpoint/2010/main" val="2138038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500" y="492145"/>
            <a:ext cx="8770571" cy="1560716"/>
          </a:xfrm>
        </p:spPr>
        <p:txBody>
          <a:bodyPr/>
          <a:lstStyle/>
          <a:p>
            <a: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การเรียนการสอน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ภาระหน้าที่อาจารย์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569" y="1644924"/>
            <a:ext cx="11265508" cy="44855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800" b="1" dirty="0"/>
              <a:t>อาจารย์ผู้สอน</a:t>
            </a:r>
          </a:p>
          <a:p>
            <a:pPr>
              <a:buFontTx/>
              <a:buChar char="-"/>
            </a:pPr>
            <a:r>
              <a:rPr lang="th-TH" sz="2800" b="1" dirty="0"/>
              <a:t>วางแผนเตรียมการสอนในกรอบเวลาที่เหมาะสม (ต่อตัวเอง) และการดำเนินการของรายวิชาในภาพรวม</a:t>
            </a:r>
          </a:p>
          <a:p>
            <a:pPr>
              <a:buFontTx/>
              <a:buChar char="-"/>
            </a:pPr>
            <a:r>
              <a:rPr lang="th-TH" sz="2800" b="1" dirty="0"/>
              <a:t>กำหนดวิธีการประเมินผลและสัดส่วนคะแนน</a:t>
            </a:r>
          </a:p>
          <a:p>
            <a:pPr>
              <a:buFontTx/>
              <a:buChar char="-"/>
            </a:pPr>
            <a:r>
              <a:rPr lang="th-TH" sz="2800" b="1" dirty="0"/>
              <a:t>พัฒนาตนเองด้านองค์ความรู้และทักษะที่เกี่ยวกับการเรียนการสอน </a:t>
            </a:r>
          </a:p>
          <a:p>
            <a:pPr marL="457200" indent="-457200">
              <a:buAutoNum type="arabicPeriod"/>
            </a:pP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787758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500" y="492145"/>
            <a:ext cx="8770571" cy="1560716"/>
          </a:xfrm>
        </p:spPr>
        <p:txBody>
          <a:bodyPr/>
          <a:lstStyle/>
          <a:p>
            <a: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การเรียนการสอน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ภาระหน้าที่อาจารย์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569" y="1644924"/>
            <a:ext cx="11265508" cy="44855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800" b="1" dirty="0"/>
              <a:t>-</a:t>
            </a:r>
            <a:r>
              <a:rPr lang="th-TH" sz="3800" b="1" dirty="0"/>
              <a:t>กรณีนศ.ขอดูผลการเรียน</a:t>
            </a:r>
          </a:p>
          <a:p>
            <a:pPr marL="0" indent="0">
              <a:buNone/>
            </a:pPr>
            <a:r>
              <a:rPr lang="en-US" sz="3800" b="1" dirty="0"/>
              <a:t>-</a:t>
            </a:r>
            <a:r>
              <a:rPr lang="th-TH" sz="3800" b="1" dirty="0"/>
              <a:t>กรณีขอลาเรียน</a:t>
            </a:r>
          </a:p>
          <a:p>
            <a:pPr marL="0" indent="0">
              <a:buNone/>
            </a:pPr>
            <a:r>
              <a:rPr lang="en-US" sz="3800" b="1" dirty="0"/>
              <a:t>-</a:t>
            </a:r>
            <a:r>
              <a:rPr lang="th-TH" sz="3800" b="1" dirty="0"/>
              <a:t>การเป็นกรรมการคุมสอบ (ผู้ประสานงานวิชา)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4040046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500" y="492145"/>
            <a:ext cx="8770571" cy="1560716"/>
          </a:xfrm>
        </p:spPr>
        <p:txBody>
          <a:bodyPr/>
          <a:lstStyle/>
          <a:p>
            <a:r>
              <a:rPr lang="th-TH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การพัฒนาทางวิชาการ</a:t>
            </a:r>
            <a:r>
              <a:rPr 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th-TH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ภาระหน้าที่อาจารย์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569" y="1644924"/>
            <a:ext cx="11265508" cy="448553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h-TH" b="1" dirty="0"/>
          </a:p>
          <a:p>
            <a:pPr>
              <a:buFont typeface="Arial" panose="020B0604020202020204" pitchFamily="34" charset="0"/>
              <a:buChar char="•"/>
            </a:pPr>
            <a:r>
              <a:rPr lang="th-TH" sz="3200" b="1" dirty="0"/>
              <a:t>การวางแผนตนเอง</a:t>
            </a:r>
            <a:r>
              <a:rPr lang="th-TH" sz="3200" b="1" dirty="0">
                <a:solidFill>
                  <a:srgbClr val="C00000"/>
                </a:solidFill>
              </a:rPr>
              <a:t>ด้านกรอบเวลาและผลงาน </a:t>
            </a:r>
            <a:r>
              <a:rPr lang="th-TH" sz="3200" b="1" dirty="0"/>
              <a:t>สำหรับการขอยื่นกำหนดตำแหน่งทางวิชาการ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000" b="1" dirty="0"/>
              <a:t>ยื่นประเมินการสอน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000" b="1" dirty="0"/>
              <a:t>ยื่นรับการประเมินคัดกรองผลงานทางวิชาการ</a:t>
            </a:r>
            <a:r>
              <a:rPr lang="en-US" sz="3000" b="1" dirty="0"/>
              <a:t>: </a:t>
            </a:r>
            <a:r>
              <a:rPr lang="th-TH" sz="3000" b="1" dirty="0"/>
              <a:t>หนังสือ/ตำรา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000" b="1" dirty="0"/>
              <a:t>รวบรวมเอกสารที่เกี่ยวข้อง เพื่อยื่นขอกำหนดตำแหน่งทางวิชาการ </a:t>
            </a:r>
            <a:r>
              <a:rPr lang="en-US" sz="3000" b="1" dirty="0"/>
              <a:t>=&gt;</a:t>
            </a:r>
            <a:r>
              <a:rPr lang="th-TH" sz="3000" b="1" dirty="0"/>
              <a:t> ผ่านการกลั่นกรองระดับคณะ</a:t>
            </a:r>
          </a:p>
        </p:txBody>
      </p:sp>
    </p:spTree>
    <p:extLst>
      <p:ext uri="{BB962C8B-B14F-4D97-AF65-F5344CB8AC3E}">
        <p14:creationId xmlns:p14="http://schemas.microsoft.com/office/powerpoint/2010/main" val="772224656"/>
      </p:ext>
    </p:extLst>
  </p:cSld>
  <p:clrMapOvr>
    <a:masterClrMapping/>
  </p:clrMapOvr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330</TotalTime>
  <Words>405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Century Schoolbook</vt:lpstr>
      <vt:lpstr>Corbel</vt:lpstr>
      <vt:lpstr>Cordia New</vt:lpstr>
      <vt:lpstr>KodchiangUPC</vt:lpstr>
      <vt:lpstr>Feathered</vt:lpstr>
      <vt:lpstr>การจัดการเรียนการสอน การพัฒนาวิชาการ และอื่นที่เกี่ยวข้อง</vt:lpstr>
      <vt:lpstr>การเรียนการสอน: ภาระหน้าที่อาจารย์</vt:lpstr>
      <vt:lpstr>การเรียนการสอน: ภาระหน้าที่อาจารย์</vt:lpstr>
      <vt:lpstr>การเรียนการสอน: ภาระหน้าที่อาจารย์</vt:lpstr>
      <vt:lpstr>การเรียนการสอน: ภาระหน้าที่อาจารย์</vt:lpstr>
      <vt:lpstr>การพัฒนาทางวิชาการ: ภาระหน้าที่อาจารย์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การจัดการเรียนการสอน การพัฒนาวิชาการ และอื่นที่เกี่ยวข้อง</dc:title>
  <dc:creator>Anonymous</dc:creator>
  <cp:lastModifiedBy>NB65_1_4</cp:lastModifiedBy>
  <cp:revision>7</cp:revision>
  <dcterms:created xsi:type="dcterms:W3CDTF">2025-07-29T03:11:23Z</dcterms:created>
  <dcterms:modified xsi:type="dcterms:W3CDTF">2025-07-29T08:50:58Z</dcterms:modified>
</cp:coreProperties>
</file>