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1" r:id="rId3"/>
    <p:sldId id="263" r:id="rId4"/>
    <p:sldId id="264" r:id="rId5"/>
    <p:sldId id="266" r:id="rId6"/>
    <p:sldId id="267" r:id="rId7"/>
    <p:sldId id="293" r:id="rId8"/>
    <p:sldId id="286" r:id="rId9"/>
    <p:sldId id="281" r:id="rId10"/>
    <p:sldId id="312" r:id="rId11"/>
    <p:sldId id="282" r:id="rId12"/>
    <p:sldId id="309" r:id="rId13"/>
    <p:sldId id="294" r:id="rId14"/>
    <p:sldId id="283" r:id="rId15"/>
    <p:sldId id="284" r:id="rId16"/>
    <p:sldId id="304" r:id="rId17"/>
    <p:sldId id="302" r:id="rId18"/>
    <p:sldId id="303" r:id="rId19"/>
    <p:sldId id="292" r:id="rId20"/>
    <p:sldId id="291" r:id="rId21"/>
    <p:sldId id="272" r:id="rId22"/>
    <p:sldId id="305" r:id="rId23"/>
    <p:sldId id="307" r:id="rId24"/>
    <p:sldId id="310" r:id="rId2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34"/>
    <a:srgbClr val="006C31"/>
    <a:srgbClr val="2631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ลักษณะ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7853C-536D-4A76-A0AE-DD22124D55A5}" styleName="ลักษณะชุดรูปแบบ 1 - เน้น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619" autoAdjust="0"/>
  </p:normalViewPr>
  <p:slideViewPr>
    <p:cSldViewPr>
      <p:cViewPr>
        <p:scale>
          <a:sx n="66" d="100"/>
          <a:sy n="66" d="100"/>
        </p:scale>
        <p:origin x="-128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2411417322834652E-2"/>
          <c:y val="0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จำนวนบทความ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ระดับนานาชาติ</c:v>
                </c:pt>
                <c:pt idx="1">
                  <c:v>ระดับชาติ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338</c:v>
                </c:pt>
                <c:pt idx="1">
                  <c:v>518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39217664"/>
        <c:axId val="39518208"/>
      </c:barChart>
      <c:catAx>
        <c:axId val="39217664"/>
        <c:scaling>
          <c:orientation val="minMax"/>
        </c:scaling>
        <c:delete val="0"/>
        <c:axPos val="b"/>
        <c:majorTickMark val="out"/>
        <c:minorTickMark val="none"/>
        <c:tickLblPos val="nextTo"/>
        <c:crossAx val="39518208"/>
        <c:crosses val="autoZero"/>
        <c:auto val="1"/>
        <c:lblAlgn val="ctr"/>
        <c:lblOffset val="100"/>
        <c:noMultiLvlLbl val="0"/>
      </c:catAx>
      <c:valAx>
        <c:axId val="39518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217664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2400" b="1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/>
          <a:lstStyle>
            <a:lvl1pPr algn="r">
              <a:defRPr sz="1200"/>
            </a:lvl1pPr>
          </a:lstStyle>
          <a:p>
            <a:fld id="{AA883948-C3AC-41EE-8D52-462CC1326EA5}" type="datetime4">
              <a:rPr lang="th-TH" smtClean="0"/>
              <a:pPr/>
              <a:t>12 ก.ย. 59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 anchor="b"/>
          <a:lstStyle>
            <a:lvl1pPr algn="r">
              <a:defRPr sz="1200"/>
            </a:lvl1pPr>
          </a:lstStyle>
          <a:p>
            <a:fld id="{1AACD04C-9429-4F7C-B12F-2E11C0E79A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05762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/>
          <a:lstStyle>
            <a:lvl1pPr algn="r">
              <a:defRPr sz="1200"/>
            </a:lvl1pPr>
          </a:lstStyle>
          <a:p>
            <a:fld id="{65F2024D-2AA9-43AF-B455-D071BCC0B87A}" type="datetime4">
              <a:rPr lang="th-TH" smtClean="0"/>
              <a:pPr/>
              <a:t>12 ก.ย. 59</a:t>
            </a:fld>
            <a:endParaRPr lang="en-US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9" tIns="46020" rIns="92039" bIns="46020" rtlCol="0" anchor="ctr"/>
          <a:lstStyle/>
          <a:p>
            <a:endParaRPr lang="en-US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2039" tIns="46020" rIns="92039" bIns="460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2039" tIns="46020" rIns="92039" bIns="46020" rtlCol="0" anchor="b"/>
          <a:lstStyle>
            <a:lvl1pPr algn="r">
              <a:defRPr sz="1200"/>
            </a:lvl1pPr>
          </a:lstStyle>
          <a:p>
            <a:fld id="{6790BFFB-1B18-4EC6-B87D-1FBEE09E22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3268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90BFFB-1B18-4EC6-B87D-1FBEE09E22E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0ADAD8F-8BA3-4858-B179-79C0BB90873B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C99B191-9CA9-4E87-BEAD-1111999ED7E8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039C048-F93B-4980-BABE-4508563BA411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927602-9612-4D01-ADA1-1FD30003329C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E927602-9612-4D01-ADA1-1FD30003329C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0AF16C7-0D5A-469B-900B-28306E386E91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0AF16C7-0D5A-469B-900B-28306E386E91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6639E30-250D-460E-AED0-F8762A56F06F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699A-D520-41B8-94A9-4B95ECDF0107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A0E2497-6F1C-4AEE-9CE6-9D8B6561317D}" type="datetime4">
              <a:rPr lang="th-TH" smtClean="0"/>
              <a:pPr/>
              <a:t>12 ก.ย. 59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1D97F-2F4B-4F0E-82BE-89F17F7173F6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9743E-8968-40E7-B532-B359B3FE2059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D4FF3-8E3C-4B4C-A2AE-D4C0B6CE7BC4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783A-00E8-4A20-97DC-5BB7E5041B09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E9818-DD5D-4563-83B1-C0F8212B41F9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7D9B3-0B03-4F71-A376-D5ADA3345D93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500E-3310-470B-B6EF-000F7175AC32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FC49B-BAFF-4E3D-BD37-381B2C652B88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ABD65-CD75-4411-A6A6-22B4B6E3913C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62A5-43C0-41F0-9E76-292302A045D1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7D41C-D00F-4940-B2F9-613E760ED3BD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877B9-EBD5-4A3E-9383-45A874DF4660}" type="datetime1">
              <a:rPr lang="en-US" smtClean="0"/>
              <a:pPr/>
              <a:t>9/12/2016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7EF3-237B-4781-82B7-471245535B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0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497497" y="1412776"/>
            <a:ext cx="8229600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8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นโยบายการสนับสนุนการวิจัยของมหาวิทยาลัยธรรมศาสตร์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33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วันพฤหัสบดีที่ </a:t>
            </a:r>
            <a:r>
              <a:rPr lang="th-TH" sz="3300" b="1" noProof="0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๑๔</a:t>
            </a:r>
            <a:r>
              <a:rPr kumimoji="0" lang="th-TH" sz="33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สิงหาคม ๒๕๕๗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3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เวลา ๐๙.๓๐ – ๑๑.๓๐ น.</a:t>
            </a:r>
            <a:endParaRPr kumimoji="0" lang="th-TH" sz="33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ณ ห้อง </a:t>
            </a:r>
            <a:r>
              <a:rPr kumimoji="0" lang="en-US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S</a:t>
            </a:r>
            <a:r>
              <a:rPr kumimoji="0" lang="th-TH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ชั้น ๓ อาคาร </a:t>
            </a:r>
            <a:r>
              <a:rPr kumimoji="0" lang="th-TH" sz="3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บร</a:t>
            </a:r>
            <a:r>
              <a:rPr kumimoji="0" lang="th-TH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.</a:t>
            </a:r>
            <a:r>
              <a:rPr kumimoji="0" lang="th-TH" sz="33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๕</a:t>
            </a:r>
            <a:r>
              <a:rPr kumimoji="0" lang="th-TH" sz="3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endParaRPr kumimoji="0" lang="th-TH" sz="33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300" b="1" baseline="0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คณะวิทยาศาสตร์และเทคโนโลยี</a:t>
            </a:r>
            <a:r>
              <a:rPr lang="th-TH" sz="33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lang="th-TH" sz="3300" b="1" baseline="0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มหาวิทยาลัยธรรมศาสตร์</a:t>
            </a:r>
            <a:r>
              <a:rPr lang="th-TH" sz="33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ศูนย์รังสิต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300" b="1" dirty="0" smtClean="0">
              <a:solidFill>
                <a:srgbClr val="002060"/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3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lang="th-TH" sz="2900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โดย  กองบริหารการวิจัย  มหาวิทยาลัยธรรมศาสตร์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642910" y="428604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วิสัยทัศน์ มหาวิทยาลัยธรรมศาสตร์</a:t>
            </a:r>
            <a:endParaRPr kumimoji="0" lang="en-US" sz="4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0398" y="1884888"/>
            <a:ext cx="7102002" cy="34163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 algn="ctr"/>
            <a:endParaRPr lang="th-TH" sz="3600" b="1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algn="ctr"/>
            <a:r>
              <a:rPr lang="en-US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มหาวิทยาลัยธรรมศาสตร์ เป็นสถาบันวิชาการชั้นนำ</a:t>
            </a:r>
            <a:b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ของเอเชียที่ได้มาตรฐานสากล ในการผลิตบัณฑิต </a:t>
            </a:r>
            <a:b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การสร้างองค์ความรู้และการแก้ปัญหาของประเทศ </a:t>
            </a:r>
            <a:b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โดยยึดมั่นคุณธรรมและประโยชน์ของประชาชน </a:t>
            </a:r>
            <a:r>
              <a:rPr lang="en-US" sz="3600" b="1" dirty="0" smtClean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3600" b="1" dirty="0" smtClean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endParaRPr lang="en-US" sz="36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472" y="6072206"/>
            <a:ext cx="814393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แผนกลยุทธ์มหาวิทยาลัยธรรมศาสตร์ ฉบับที่ 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11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(พ.ศ. 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2555-2559)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2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600047" y="18864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ยุทธศาสตร์หลัก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616024" y="1471740"/>
            <a:ext cx="7772400" cy="4981596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1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ประเด็นยุทธศาสตร์ที่ </a:t>
            </a:r>
            <a:r>
              <a:rPr kumimoji="0" lang="en-US" sz="1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kumimoji="0" lang="th-TH" sz="11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: </a:t>
            </a:r>
            <a:r>
              <a:rPr kumimoji="0" lang="th-TH" sz="8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9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สร้างงานวิจัยที่ได้มาตรฐานสากล และแก้ไขปัญหาของสังคมด้วย      การเพิ่มงบประมาณวิจัย  งบสนับสนุนการตีพิมพ์ในวารสารวิชาการ ชั้นนำระดับนานาชาติ การสร้างเครือข่ายพี่เลี้ยงและกลุ่มนักวิจัยคุณภาพสูง ตลอดจนการผลักดันให้เกิดวารสารวิชาการใหม่ๆในระดับ </a:t>
            </a:r>
            <a:r>
              <a:rPr kumimoji="0" lang="en-US" sz="9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ASEAN </a:t>
            </a:r>
            <a:r>
              <a:rPr kumimoji="0" lang="th-TH" sz="9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หรือเอเชีย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80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11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เป้าประสงค์:</a:t>
            </a:r>
            <a:r>
              <a:rPr kumimoji="0" lang="th-TH" sz="111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kumimoji="0" lang="th-TH" sz="8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9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สังคมได้รับองค์ความรู้จากงานวิจัยที่มีคุณภาพได้มาตรฐานสากล               ในการแก้ไขปัญหาของประเทศ</a:t>
            </a:r>
            <a:r>
              <a:rPr kumimoji="0" lang="th-TH" sz="9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kumimoji="0" lang="th-TH" sz="9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kumimoji="0" lang="en-US" sz="9000" b="1" i="0" u="none" strike="noStrike" kern="1200" cap="none" spc="0" normalizeH="0" baseline="0" noProof="0" dirty="0">
              <a:ln>
                <a:noFill/>
              </a:ln>
              <a:solidFill>
                <a:srgbClr val="26319A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3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400000" y="476672"/>
            <a:ext cx="77724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กลยุทธ์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323528" y="1571612"/>
            <a:ext cx="8568952" cy="49482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พัฒนาคุณภาพของปัจจัยที่สนับสนุนการเพิ่มปริมาณและคุณภาพงานวิจัย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2.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จัดตั้งศูนย์ความเป็นเลิศทางวิชาการ (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Center of Excellence)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การวิจัยเฉพาะด้านที่ </a:t>
            </a:r>
            <a:r>
              <a:rPr kumimoji="0" lang="th-TH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มธ.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มีศักยภาพ โดยมีการพัฒนาจากหน่วยวิจัยเฉพาะทางและกลุ่ม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cluster</a:t>
            </a: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rgbClr val="26319A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3.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ส่งเสริมการวิจัยที่ตอบสนองความต้องการของสังคมการเปลี่ยน แปลงของสังคมไทย สังคมโลก และการแก้ปัญหาสังคม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4.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319A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สร้างระบบกลไกการใช้ทรัพยากรร่วมกันในการทำวิจัย โดยเฉพาะการทำวิจัยในกลุ่มคณะทางด้านวิทยาศาสตร์ วิทยาศาสตร์สุขภาพ ที่ต้องใช้อุปกรณ์เฉพาะทางที่มีราคาสูง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rgbClr val="26319A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4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9711" t="14162" r="34569" b="15028"/>
          <a:stretch>
            <a:fillRect/>
          </a:stretch>
        </p:blipFill>
        <p:spPr bwMode="auto">
          <a:xfrm>
            <a:off x="0" y="-2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571472" y="714356"/>
            <a:ext cx="77724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/>
            </a:r>
            <a:b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</a:br>
            <a:endParaRPr kumimoji="0" lang="en-US" sz="1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319920" y="1824376"/>
            <a:ext cx="8572560" cy="5061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     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งบประมาณสนับสนุน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   1.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งบประมาณแผ่นดิน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ปีละประมาณ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30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ล้านบาท</a:t>
            </a:r>
            <a:endParaRPr lang="en-US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indent="266700"/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  2. งบประมาณเงินรายได้ของมหาวิทยาลัย</a:t>
            </a:r>
            <a:endParaRPr lang="en-US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1350963" indent="-273050">
              <a:buFont typeface="Arial" panose="020B0604020202020204" pitchFamily="34" charset="0"/>
              <a:buChar char="•"/>
              <a:tabLst>
                <a:tab pos="1255713" algn="l"/>
              </a:tabLst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กองทุนวิจัยมหาวิทยาลัยธรรมศาสตร์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6%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ของงบประมาณ</a:t>
            </a:r>
          </a:p>
          <a:p>
            <a:pPr marL="1350963" indent="-273050">
              <a:tabLst>
                <a:tab pos="1255713" algn="l"/>
              </a:tabLst>
            </a:pP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เงินรายได้) จำนวนเงิน 73.30 ล้านบาท</a:t>
            </a:r>
          </a:p>
          <a:p>
            <a:pPr marL="1350963" lvl="1" indent="-273050">
              <a:buFont typeface="Arial" pitchFamily="34" charset="0"/>
              <a:buChar char="•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กองทุนวิจัยคณะ/สถาบัน มหาวิทยาลัยสนับสนุนประมาณ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</a:p>
          <a:p>
            <a:pPr marL="1350963" lvl="1" indent="-273050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30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ล้านบาท โดยคณะ/สถาบันต้องจัดสรรเงินรายได้สมทบ</a:t>
            </a:r>
          </a:p>
          <a:p>
            <a:pPr marL="1350963" indent="-273050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ไม่น้อยกว่า 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2%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รวมจำนวน</a:t>
            </a:r>
            <a:r>
              <a:rPr lang="en-US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51 </a:t>
            </a: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ล้านบาท</a:t>
            </a:r>
            <a:endParaRPr lang="en-US" sz="32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763688" y="356463"/>
            <a:ext cx="547260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ปัจจัยสนับสนุนการเพิ่มปริมาณและคุณภาพงานวิจัย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5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9711" t="14162" r="34569" b="15028"/>
          <a:stretch>
            <a:fillRect/>
          </a:stretch>
        </p:blipFill>
        <p:spPr bwMode="auto">
          <a:xfrm>
            <a:off x="0" y="70905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571472" y="714356"/>
            <a:ext cx="77724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/>
            </a:r>
            <a:b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</a:br>
            <a:endParaRPr kumimoji="0" lang="en-US" sz="1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500034" y="1916832"/>
            <a:ext cx="8429684" cy="49482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627063" lvl="0" indent="-360363"/>
            <a:r>
              <a:rPr lang="th-TH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 งบประมาณ</a:t>
            </a:r>
            <a:r>
              <a:rPr lang="th-TH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จาก </a:t>
            </a:r>
            <a:r>
              <a:rPr lang="th-TH" sz="3200" b="1" dirty="0" err="1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สกอ</a:t>
            </a:r>
            <a:r>
              <a:rPr lang="th-TH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 โครงการพัฒนามหาวิทยาลัยวิจัยแห่งชาติ           ได้รับจัดสรรปี </a:t>
            </a:r>
            <a:r>
              <a:rPr lang="en-US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2554 – </a:t>
            </a:r>
            <a:r>
              <a:rPr lang="en-US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255</a:t>
            </a:r>
            <a:r>
              <a:rPr lang="th-TH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7 </a:t>
            </a:r>
            <a:r>
              <a:rPr lang="th-TH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ดังนี้</a:t>
            </a:r>
          </a:p>
          <a:p>
            <a:pPr marL="627063">
              <a:buFontTx/>
              <a:buChar char="-"/>
              <a:defRPr/>
            </a:pPr>
            <a:r>
              <a:rPr lang="th-TH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ปีงบประมาณ 2554 จำนวน 111,670,000 บาท</a:t>
            </a:r>
          </a:p>
          <a:p>
            <a:pPr marL="627063">
              <a:buFontTx/>
              <a:buChar char="-"/>
              <a:defRPr/>
            </a:pPr>
            <a:r>
              <a:rPr lang="th-TH" sz="3200" b="1" kern="0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ปีงบประมาณ 2555 จำนวน   </a:t>
            </a:r>
            <a:r>
              <a:rPr lang="th-TH" sz="3200" b="1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51,776,000 บาท</a:t>
            </a:r>
          </a:p>
          <a:p>
            <a:pPr marL="627063">
              <a:buFontTx/>
              <a:buChar char="-"/>
              <a:defRPr/>
            </a:pPr>
            <a:r>
              <a:rPr lang="th-TH" sz="3200" b="1" kern="0" dirty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ปีงบประมาณ 2556 จำนวน   22,100,000 </a:t>
            </a:r>
            <a:r>
              <a:rPr lang="th-TH" sz="3200" b="1" kern="0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</a:p>
          <a:p>
            <a:pPr marL="627063">
              <a:buFontTx/>
              <a:buChar char="-"/>
              <a:defRPr/>
            </a:pPr>
            <a:r>
              <a:rPr lang="th-TH" sz="3200" b="1" kern="0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ปีงบประมาณ 2557 จำนวน   31,571,000 บาท</a:t>
            </a:r>
            <a:endParaRPr lang="en-US" sz="3200" b="1" kern="0" dirty="0">
              <a:solidFill>
                <a:srgbClr val="26319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627063" lvl="0" indent="-360363"/>
            <a:r>
              <a:rPr lang="th-TH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4. งบประมาณจากหน่วยงานภายนอกผ่านสถาบันวิจัยและให้คำปรึกษา เป็นหน่วยงานที่หาทุนวิจัยจากภายนอก  ประมาณปีละ 8</a:t>
            </a:r>
            <a:r>
              <a:rPr lang="en-US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00</a:t>
            </a:r>
            <a:r>
              <a:rPr lang="th-TH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-1,000</a:t>
            </a:r>
            <a:r>
              <a:rPr lang="en-US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solidFill>
                  <a:srgbClr val="26319A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ล้านบาท</a:t>
            </a:r>
            <a:endParaRPr lang="en-US" sz="3200" b="1" dirty="0" smtClean="0">
              <a:solidFill>
                <a:srgbClr val="26319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627063" lvl="0" indent="-360363"/>
            <a:endParaRPr lang="th-TH" sz="3000" b="1" dirty="0" smtClean="0">
              <a:solidFill>
                <a:srgbClr val="26319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indent="266700"/>
            <a:endParaRPr lang="en-US" sz="3000" b="1" dirty="0" smtClean="0">
              <a:solidFill>
                <a:srgbClr val="26319A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b="1" i="0" u="none" strike="noStrike" kern="1200" cap="none" spc="0" normalizeH="0" baseline="0" noProof="0" dirty="0" smtClean="0">
              <a:ln>
                <a:noFill/>
              </a:ln>
              <a:solidFill>
                <a:srgbClr val="26319A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6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691680" y="572487"/>
            <a:ext cx="547260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ปัจจัยสนับสนุนการเพิ่มปริมาณและคุณภาพงานวิจัย (ต่อ)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0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สี่เหลี่ยมผืนผ้า 6"/>
          <p:cNvSpPr/>
          <p:nvPr/>
        </p:nvSpPr>
        <p:spPr>
          <a:xfrm>
            <a:off x="1947604" y="548680"/>
            <a:ext cx="5000660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การจัดสรรทุนสนับสนุนการวิจัย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594997"/>
              </p:ext>
            </p:extLst>
          </p:nvPr>
        </p:nvGraphicFramePr>
        <p:xfrm>
          <a:off x="107503" y="1412776"/>
          <a:ext cx="8856985" cy="4221314"/>
        </p:xfrm>
        <a:graphic>
          <a:graphicData uri="http://schemas.openxmlformats.org/drawingml/2006/table">
            <a:tbl>
              <a:tblPr/>
              <a:tblGrid>
                <a:gridCol w="3384377"/>
                <a:gridCol w="2429643"/>
                <a:gridCol w="1242765"/>
                <a:gridCol w="1800200"/>
              </a:tblGrid>
              <a:tr h="199531">
                <a:tc>
                  <a:txBody>
                    <a:bodyPr/>
                    <a:lstStyle/>
                    <a:p>
                      <a:pPr algn="ctr" rtl="0" fontAlgn="t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ประเภททุน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อัตรา(บาท)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/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ทุน)/ปี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รวมงบสนับสนุน</a:t>
                      </a:r>
                      <a:r>
                        <a:rPr lang="th-TH" sz="1800" b="1" i="0" u="none" strike="noStrike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(บาท)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83124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งบประมาณแผ่นดิน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99062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 ทุนอุดหนุนการวิจัยจากเงินงบประมาณ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แผ่นดิน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 ไม่</a:t>
                      </a:r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เกินโครงการละ 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1,000,000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49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33,351,600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9586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งบกองทุนวิจัย มหาวิทยาลัยธรรมศาสตร์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1524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ทุนวิจัยตามประเด็นหลักการวิจัย มธ.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ทุนวิจัยสถาบันวิจัยหลัก มธ. 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ทุนสนับสนุนนักวิจัยรุ่นใหม่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ทุนวิจัยทั่วไป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4.1  ระดับอาจารย์/นักวิจัย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 4.2  ระดับบัณฑิตศึกษา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ทุนวิจัยเพื่อพัฒนาสิ่งประดิษฐ์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9531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ทุนวิจัยสถาบัน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100,000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1,000,000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985">
                <a:tc>
                  <a:txBody>
                    <a:bodyPr/>
                    <a:lstStyle/>
                    <a:p>
                      <a:pPr algn="l" rtl="0" fontAlgn="t"/>
                      <a:r>
                        <a:rPr lang="th-TH" sz="1800" b="1" i="0" u="none" strike="noStrike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ทุนร่วมวิจัยจากหน่วยงานภายนอก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th-TH" sz="1800" b="1" i="0" u="none" strike="noStrik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ตามที่หน่วยงานขอร่วมทุน</a:t>
                      </a: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5,077,500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985">
                <a:tc>
                  <a:txBody>
                    <a:bodyPr/>
                    <a:lstStyle/>
                    <a:p>
                      <a:pPr algn="ctr" rtl="0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รวมทุกแหล่งทุน ไม่ต่ำกว่า</a:t>
                      </a:r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endParaRPr lang="th-TH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262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th-TH" sz="1800" b="1" i="0" u="none" strike="noStrike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80,429,100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144000" marT="643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7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9711" t="14162" r="34569" b="15028"/>
          <a:stretch>
            <a:fillRect/>
          </a:stretch>
        </p:blipFill>
        <p:spPr bwMode="auto">
          <a:xfrm>
            <a:off x="0" y="-2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571472" y="714356"/>
            <a:ext cx="77724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/>
            </a:r>
            <a:b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</a:br>
            <a:endParaRPr kumimoji="0" lang="en-US" sz="1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1547664" y="553810"/>
            <a:ext cx="5593824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ทุนส่งเสริมการเผยแพร่ผลงานวิจัย</a:t>
            </a: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66700" lvl="0">
              <a:tabLst>
                <a:tab pos="542925" algn="l"/>
              </a:tabLst>
            </a:pPr>
            <a:endParaRPr lang="th-TH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66700">
              <a:spcBef>
                <a:spcPts val="600"/>
              </a:spcBef>
              <a:tabLst>
                <a:tab pos="542925" algn="l"/>
              </a:tabLst>
            </a:pPr>
            <a:endParaRPr lang="th-TH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66700">
              <a:spcBef>
                <a:spcPts val="600"/>
              </a:spcBef>
              <a:tabLst>
                <a:tab pos="542925" algn="l"/>
              </a:tabLst>
            </a:pPr>
            <a:endParaRPr lang="th-TH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66700">
              <a:spcBef>
                <a:spcPts val="600"/>
              </a:spcBef>
              <a:tabLst>
                <a:tab pos="542925" algn="l"/>
              </a:tabLst>
            </a:pPr>
            <a:endParaRPr lang="th-TH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66700">
              <a:tabLst>
                <a:tab pos="542925" algn="l"/>
              </a:tabLst>
            </a:pPr>
            <a:endParaRPr lang="en-US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indent="266700"/>
            <a:endParaRPr lang="en-US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6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611817"/>
              </p:ext>
            </p:extLst>
          </p:nvPr>
        </p:nvGraphicFramePr>
        <p:xfrm>
          <a:off x="285720" y="1571612"/>
          <a:ext cx="8572561" cy="49682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857652"/>
                <a:gridCol w="3019428"/>
                <a:gridCol w="169548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ประเภททุน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อัตราเงินทุน (บาท)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  <a:r>
                        <a:rPr lang="en-US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</a:t>
                      </a: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ทุน)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ทุนสนับสนุนการตีพิมพ์ผลงานวิจัย 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บทความละ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50,000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395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ทุนสนับสนุนการตีพิมพ์ผลงานวิชาการ 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บทความละ  1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0,000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148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รางวัลการเผยแพร่ผลงานสร้างสรรค์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ผลงานละ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50,000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ทุนเพิ่มพูนความรู้ในต่างประเทศ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ตามอัตราค่าใช้จ่ายที่กำหนด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 ทุนสนับสนุนการจดสิทธิบัตรหรืออนุสิทธิบัตร 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ผลงานละ 80,000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 ทุนสนับสนุนการเขียนตำรา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ทุนละ 60,000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55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 ทุนสนับสนุนการจัดทำสื่อการสอน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 </a:t>
                      </a: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ทุนละ 30,000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 ทุนปริญญาเอก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ค่าเล่าเรียน  ภาคละ 30,000 บาท และค่าใช้จ่ายรายเดือน ๆ ละ 8,000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 ทุนผู้ช่วยสอน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ปริญญาโท ทุนละ 40,000 บาท </a:t>
                      </a:r>
                      <a:b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ปริญญาเอก ทุนละ 50,000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</a:p>
                  </a:txBody>
                  <a:tcPr marR="14400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 ทุนสนับสนุนการจัดทำบทความจากวิทยานิพนธ์</a:t>
                      </a:r>
                      <a:endParaRPr lang="en-US" sz="20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สูงสุด</a:t>
                      </a:r>
                      <a:r>
                        <a:rPr lang="th-TH" sz="2000" b="1" baseline="0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บทความละ 15,000 บาท</a:t>
                      </a:r>
                    </a:p>
                  </a:txBody>
                  <a:tcPr marR="144000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150</a:t>
                      </a:r>
                    </a:p>
                  </a:txBody>
                  <a:tcPr marR="144000"/>
                </a:tc>
              </a:tr>
            </a:tbl>
          </a:graphicData>
        </a:graphic>
      </p:graphicFrame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60160" y="6492875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8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950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285688" y="428604"/>
            <a:ext cx="885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 smtClean="0">
                <a:solidFill>
                  <a:srgbClr val="2631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ทุนสนับสนุนหน่วยวิจัยเฉพาะทาง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26319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683568" y="1571604"/>
            <a:ext cx="7992888" cy="1569364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algn="ctr">
              <a:defRPr/>
            </a:pP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การจัดตั้งหน่วยวิจัยเฉพาะทาง เพื่อให้นักวิจัยที่มีความชำนาญในการวิจัย หรือเชี่ยวชาญด้านใดด้านหนึ่ง ร่วมกันผลิตผลงานด้านการวิจัยให้เป็นที่ยอมรับในวงวิชาการ โดยขณะนี้ มหาวิทยาลัยได้ให้ทุนสนับสนุน จำนวน  20 หน่วยงาน </a:t>
            </a:r>
            <a:endParaRPr lang="en-US" sz="28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8823"/>
              </p:ext>
            </p:extLst>
          </p:nvPr>
        </p:nvGraphicFramePr>
        <p:xfrm>
          <a:off x="899592" y="3140968"/>
          <a:ext cx="7272808" cy="2664297"/>
        </p:xfrm>
        <a:graphic>
          <a:graphicData uri="http://schemas.openxmlformats.org/drawingml/2006/table">
            <a:tbl>
              <a:tblPr/>
              <a:tblGrid>
                <a:gridCol w="5688632"/>
                <a:gridCol w="1584176"/>
              </a:tblGrid>
              <a:tr h="664618"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800" b="1" i="0" u="none" strike="noStrike" dirty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สาขาวิชา 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  <a:r>
                        <a:rPr lang="en-US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</a:t>
                      </a:r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</a:t>
                      </a:r>
                      <a:r>
                        <a:rPr lang="en-US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775387">
                <a:tc>
                  <a:txBody>
                    <a:bodyPr/>
                    <a:lstStyle/>
                    <a:p>
                      <a:pPr algn="l" rtl="0" fontAlgn="b"/>
                      <a:r>
                        <a:rPr lang="th-TH" sz="2800" b="1" i="0" u="none" strike="noStrike" dirty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หน่วยวิจัยเฉพาะทางสาขาสังคมศาสตร์และมนุษยศาสตร์ 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618">
                <a:tc>
                  <a:txBody>
                    <a:bodyPr/>
                    <a:lstStyle/>
                    <a:p>
                      <a:pPr algn="l" rtl="0" fontAlgn="b"/>
                      <a:r>
                        <a:rPr lang="th-TH" sz="2800" b="1" i="0" u="none" strike="noStrike" dirty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หน่วยวิจัยเฉพาะทางสาขาวิทยาศาสตร์เทคโนโลยี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9674">
                <a:tc>
                  <a:txBody>
                    <a:bodyPr/>
                    <a:lstStyle/>
                    <a:p>
                      <a:pPr algn="l" rtl="0" fontAlgn="b"/>
                      <a:r>
                        <a:rPr lang="th-TH" sz="2800" b="1" i="0" u="none" strike="noStrike" dirty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หน่วยวิจัยเฉพาะทางวิทยาศาสตร์สุขภาพ</a:t>
                      </a: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800" b="1" i="0" u="none" strike="noStrike" dirty="0" smtClean="0">
                          <a:solidFill>
                            <a:srgbClr val="00206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  <a:endParaRPr lang="th-TH" sz="2800" b="1" i="0" u="none" strike="noStrike" dirty="0">
                        <a:solidFill>
                          <a:srgbClr val="00206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8594" marR="8594" marT="859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9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950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285688" y="428604"/>
            <a:ext cx="885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itchFamily="18" charset="-34"/>
                <a:ea typeface="+mj-ea"/>
                <a:cs typeface="Angsana New" pitchFamily="18" charset="-34"/>
              </a:rPr>
              <a:t>                     4. ทุนสนับสนุนศูนย์แห่งความเป็นเลิศทางวิชาการ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ngsana New" pitchFamily="18" charset="-34"/>
              <a:ea typeface="+mj-ea"/>
              <a:cs typeface="Angsana New" pitchFamily="18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467544" y="1421326"/>
            <a:ext cx="7992888" cy="107157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defRPr/>
            </a:pP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มหาวิทยาลัยมีนโยบายจัดตั้งศูนย์แห่งความเป็นเลิศทางวิชาการ เพื่อมุ่งเน้นการพัฒนางานวิจัยและวิชาการ</a:t>
            </a:r>
          </a:p>
          <a:p>
            <a:pPr>
              <a:defRPr/>
            </a:pP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ให้มีความเป็นเลิศ โดยให้ทุนสนับสนุนการดำเนินงานของแต่ละศูนย์ ฯ  ใน3 ปีแรก  ปีละ 1 ล้านบาท  และในปีถัดไป จะสนับสนุนทุนให้ตามสัดส่วนที่ศูนย์แสวงหาได้แต่ละปี  </a:t>
            </a:r>
            <a:r>
              <a:rPr lang="th-TH" sz="2000" b="1" kern="0" dirty="0" smtClean="0"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th-TH" sz="2000" b="1" kern="0" dirty="0">
                <a:latin typeface="Angsana New" pitchFamily="18" charset="-34"/>
                <a:cs typeface="Angsana New" pitchFamily="18" charset="-34"/>
              </a:rPr>
              <a:t>ปี 2555 </a:t>
            </a:r>
            <a:r>
              <a:rPr lang="th-TH" sz="2000" b="1" kern="0" dirty="0" smtClean="0">
                <a:latin typeface="Angsana New" pitchFamily="18" charset="-34"/>
                <a:cs typeface="Angsana New" pitchFamily="18" charset="-34"/>
              </a:rPr>
              <a:t>-2556 ได้ประกาศจัดตั้งศูนย์แห่งความเป็นเลิศทางวิชาการปีละ 5 ศูนย์  รวมเป็น  10  ศูนย์ ดังนี้</a:t>
            </a:r>
          </a:p>
          <a:p>
            <a:pPr>
              <a:defRPr/>
            </a:pPr>
            <a:r>
              <a:rPr lang="th-TH" sz="2000" b="1" kern="0" dirty="0" smtClean="0">
                <a:latin typeface="Angsana New" pitchFamily="18" charset="-34"/>
                <a:cs typeface="Angsana New" pitchFamily="18" charset="-34"/>
              </a:rPr>
              <a:t>4.1  ศูนย์แห่งความเป็นเลิศทางวิชาการ ปีงบประมาณ 2555 จำนวน 5 ศูนย์</a:t>
            </a:r>
          </a:p>
          <a:p>
            <a:pPr>
              <a:defRPr/>
            </a:pPr>
            <a:endParaRPr lang="en-US" sz="2000" b="1" kern="0" dirty="0"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024881"/>
              </p:ext>
            </p:extLst>
          </p:nvPr>
        </p:nvGraphicFramePr>
        <p:xfrm>
          <a:off x="285720" y="3068960"/>
          <a:ext cx="8572560" cy="3629202"/>
        </p:xfrm>
        <a:graphic>
          <a:graphicData uri="http://schemas.openxmlformats.org/drawingml/2006/table">
            <a:tbl>
              <a:tblPr/>
              <a:tblGrid>
                <a:gridCol w="5643602"/>
                <a:gridCol w="2928958"/>
              </a:tblGrid>
              <a:tr h="5892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ชื่อศูนย์แห่งความเป็นเลิศทางวิชาการ มหาวิทยาลัยธรรมศาสตร์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หัวหน้าศูนย์/สังกัด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89248"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1.    ศูนย์แห่งความเป็นเลิศทางวิชาการด้านวิศวกรรมชีวการแพทย์ 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Center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of Excellence in Biomedical Engineering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ศาสตราจารย์ ดร. </a:t>
                      </a:r>
                      <a:r>
                        <a:rPr lang="th-TH" sz="1600" b="1" i="0" u="none" strike="noStrike" dirty="0" err="1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สแตน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นิ</a:t>
                      </a:r>
                      <a:r>
                        <a:rPr lang="th-TH" sz="1600" b="1" i="0" u="none" strike="noStrike" dirty="0" err="1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สลาฟ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  มา</a:t>
                      </a:r>
                      <a:r>
                        <a:rPr lang="th-TH" sz="1600" b="1" i="0" u="none" strike="noStrike" dirty="0" err="1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คานอฟ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              สถาบัน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เทคโนโลยีนานาชาติสิรินธร  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2.    ศูนย์แห่งความเป็นเลิศทางวิชาการด้านวิจัยโรคหลอดเลือดสมองแบบครบวงจร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Center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of Excellence in Integrated Sciences for Holistic Stroke Research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ผู้ช่วยศาสตราจารย์ นายแพทย์ สมบัติ  มุ่งทวีพงษา คณะแพทยศาสตร์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9248"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3.    ศูนย์แห่งความเป็นเลิศทางวิชาการด้านการแพทย์แผนไทยประยุกต์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Center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of Excellence in Applied Thai Traditional Medicine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รองศาสตราจารย์ ดร.อรุณพร  อิฐรัตน์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คณะ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แพทยศาสตร์ 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4.    ศูนย์แห่งความเป็นเลิศทางวิชาการด้านการใช้ประโยชน์จากพลังงานแม่เหล็กไฟฟ้าในงานวิศวกรรม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Center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of Excellence in Electromagnetic Energy Utilization in Engineering (CEEE)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ศาสตราจารย์ ดร.ผดุงศักดิ์ รัตนเดโช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คณะ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วิศวกรรมศาสตร์  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5.    ศูนย์แห่งความเป็นเลิศทางวิชาการด้านวัสดุศาสตร์ การก่อสร้างและเทคโนโลยีการบำรุงรักษา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       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Center 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ea typeface="TH SarabunPSK"/>
                          <a:cs typeface="+mj-cs"/>
                        </a:rPr>
                        <a:t>of Excellence in Materials Science, Construction and Maintenance Technology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ศาสตราจารย์ 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ดร. สมนึก ตั้งเติมสิริกุล </a:t>
                      </a: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/>
                      </a:r>
                      <a:b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</a:br>
                      <a:r>
                        <a:rPr lang="th-TH" sz="1600" b="1" i="0" u="none" strike="noStrike" dirty="0" smtClean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สถาบัน</a:t>
                      </a:r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latin typeface="Angsana New"/>
                          <a:cs typeface="+mj-cs"/>
                        </a:rPr>
                        <a:t>เทคโนโลยีนานาชาติสิรินธร  </a:t>
                      </a:r>
                    </a:p>
                  </a:txBody>
                  <a:tcPr marL="7099" marR="7099" marT="70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84888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10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8856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950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250192" y="428604"/>
            <a:ext cx="885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            ทุนสนับสนุนศูนย์แห่งความเป็นเลิศทางวิชาการ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179512" y="1637350"/>
            <a:ext cx="8784976" cy="855546"/>
          </a:xfrm>
          <a:prstGeom prst="rect">
            <a:avLst/>
          </a:prstGeom>
        </p:spPr>
        <p:txBody>
          <a:bodyPr lIns="72000" rIns="72000" anchor="t" anchorCtr="0">
            <a:noAutofit/>
          </a:bodyPr>
          <a:lstStyle/>
          <a:p>
            <a:pPr>
              <a:defRPr/>
            </a:pPr>
            <a:r>
              <a:rPr lang="th-TH" sz="20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4.2 ศูนย์แห่งความเป็นเลิศทางวิชาการ ปีงบประมาณ 2556 จำนวน 5 ศูนย์</a:t>
            </a:r>
            <a:endParaRPr lang="en-US" sz="2000" b="1" kern="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027493"/>
              </p:ext>
            </p:extLst>
          </p:nvPr>
        </p:nvGraphicFramePr>
        <p:xfrm>
          <a:off x="61205" y="2398537"/>
          <a:ext cx="9036495" cy="3816436"/>
        </p:xfrm>
        <a:graphic>
          <a:graphicData uri="http://schemas.openxmlformats.org/drawingml/2006/table">
            <a:tbl>
              <a:tblPr/>
              <a:tblGrid>
                <a:gridCol w="6584832"/>
                <a:gridCol w="2451663"/>
              </a:tblGrid>
              <a:tr h="589248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ชื่อศูนย์แห่งความเป็นเลิศทางวิชาการ มหาวิทยาลัยธรรมศาสตร์</a:t>
                      </a:r>
                    </a:p>
                  </a:txBody>
                  <a:tcPr marL="72000" marR="144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หัวหน้าศูนย์/สังกัด</a:t>
                      </a:r>
                    </a:p>
                  </a:txBody>
                  <a:tcPr marL="72000" marR="144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89248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1.ศูนย์แห่งความเป็นเลิศทางวิชาการด้านเภสัชวิทยาและชีววิทยาระดับโมเลกุลของโรคมาลาเรียและมะเร็งท่อน้ำดี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latin typeface="TH SarabunPSK"/>
                          <a:ea typeface="Times New Roman"/>
                          <a:cs typeface="Cordia New"/>
                        </a:rPr>
                        <a:t>Center of Excellence in Pharmacology and Molecular Biology of Malaria and </a:t>
                      </a:r>
                      <a:r>
                        <a:rPr lang="en-US" sz="1600" b="1" dirty="0" err="1">
                          <a:latin typeface="TH SarabunPSK"/>
                          <a:ea typeface="Times New Roman"/>
                          <a:cs typeface="Cordia New"/>
                        </a:rPr>
                        <a:t>Cholangiocarcinoma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0955" algn="l"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ศ. ดร. เกศรา ณ 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บางช้าง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marL="20955" algn="l">
                        <a:spcAft>
                          <a:spcPts val="600"/>
                        </a:spcAft>
                        <a:tabLst/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วิทยาลัยแพทยศาสตร์นานาชาติจุฬา</a:t>
                      </a:r>
                      <a:r>
                        <a:rPr lang="th-TH" sz="1600" b="1" dirty="0" err="1">
                          <a:latin typeface="Calibri"/>
                          <a:ea typeface="Times New Roman"/>
                          <a:cs typeface="TH SarabunPSK"/>
                        </a:rPr>
                        <a:t>ภรณ์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2.ศูนย์แห่งความเป็นเลิศทางวิชาการด้านการออกแบบและพัฒนาต้นแบบทางวิศวกรรมอย่างสร้างสรรค์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H SarabunPSK"/>
                          <a:ea typeface="Times New Roman"/>
                          <a:cs typeface="Cordia New"/>
                        </a:rPr>
                        <a:t>Center of Excellence in Creative Engineering Design and Development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ผศ. ดร. </a:t>
                      </a:r>
                      <a:r>
                        <a:rPr lang="th-TH" sz="1600" b="1" dirty="0" err="1" smtClean="0">
                          <a:latin typeface="Calibri"/>
                          <a:ea typeface="Times New Roman"/>
                          <a:cs typeface="TH SarabunPSK"/>
                        </a:rPr>
                        <a:t>บรรยงค์</a:t>
                      </a: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  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รุ่งเรืองด้วยบุญ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คณะวิศวกรรมศาสตร์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9248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th-TH" sz="1600" b="1">
                          <a:latin typeface="Calibri"/>
                          <a:ea typeface="Times New Roman"/>
                          <a:cs typeface="TH SarabunPSK"/>
                        </a:rPr>
                        <a:t>3.ศูนย์แห่งความเป็นเลิศทางวิชาการด้านการวิจัยเซลล์ต้นกำเนิด</a:t>
                      </a:r>
                      <a:endParaRPr lang="en-US" sz="1600" b="1">
                        <a:latin typeface="Calibri"/>
                        <a:cs typeface="Cordia New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H SarabunPSK"/>
                          <a:ea typeface="Times New Roman"/>
                          <a:cs typeface="Cordia New"/>
                        </a:rPr>
                        <a:t>Center of Excellence in Stem Cell Research</a:t>
                      </a:r>
                      <a:endParaRPr lang="en-US" sz="1600" b="1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ผศ. ดร. </a:t>
                      </a:r>
                      <a:r>
                        <a:rPr lang="th-TH" sz="1600" b="1" dirty="0" err="1" smtClean="0">
                          <a:latin typeface="Calibri"/>
                          <a:ea typeface="Times New Roman"/>
                          <a:cs typeface="TH SarabunPSK"/>
                        </a:rPr>
                        <a:t>ศิ</a:t>
                      </a: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ริกุล  มะ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โนจันทร์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คณะแพทยศาสตร์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4.ศูนย์แห่งความเป็นเลิศทางวิชาการด้านสารสนเทศอัจฉริยะ เทคโนโลยีเสียงพูดและภาษา และนวัตกรรมด้านบริการ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latin typeface="TH SarabunPSK"/>
                          <a:ea typeface="Times New Roman"/>
                          <a:cs typeface="Cordia New"/>
                        </a:rPr>
                        <a:t>Center of Excellence in Intelligent Informatics, Speech </a:t>
                      </a:r>
                      <a:r>
                        <a:rPr lang="en-US" sz="1600" b="1" dirty="0" err="1">
                          <a:latin typeface="TH SarabunPSK"/>
                          <a:ea typeface="Times New Roman"/>
                          <a:cs typeface="Cordia New"/>
                        </a:rPr>
                        <a:t>andLanguage</a:t>
                      </a:r>
                      <a:r>
                        <a:rPr lang="en-US" sz="1600" b="1" dirty="0">
                          <a:latin typeface="TH SarabunPSK"/>
                          <a:ea typeface="Times New Roman"/>
                          <a:cs typeface="Cordia New"/>
                        </a:rPr>
                        <a:t> Technology and Service Innovation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ศ. 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ดร. </a:t>
                      </a:r>
                      <a:r>
                        <a:rPr lang="th-TH" sz="1600" b="1" dirty="0" err="1">
                          <a:latin typeface="Calibri"/>
                          <a:ea typeface="Times New Roman"/>
                          <a:cs typeface="TH SarabunPSK"/>
                        </a:rPr>
                        <a:t>ธนา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รักษ์  </a:t>
                      </a:r>
                      <a:r>
                        <a:rPr lang="th-TH" sz="1600" b="1" dirty="0" err="1">
                          <a:latin typeface="Calibri"/>
                          <a:ea typeface="Times New Roman"/>
                          <a:cs typeface="TH SarabunPSK"/>
                        </a:rPr>
                        <a:t>ธี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ระมั่นคง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สถาบันเทคโนโลยีนานาชาติสิรินธร 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048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th-TH" sz="1600" b="1">
                          <a:latin typeface="Calibri"/>
                          <a:ea typeface="Times New Roman"/>
                          <a:cs typeface="TH SarabunPSK"/>
                        </a:rPr>
                        <a:t>5.ศูนย์แห่งความเป็นเลิศทางวิชาการด้านระบาดวิทยาประยุกต์</a:t>
                      </a:r>
                      <a:endParaRPr lang="en-US" sz="1600" b="1">
                        <a:latin typeface="Calibri"/>
                        <a:cs typeface="Cordia New"/>
                      </a:endParaRP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H SarabunPSK"/>
                          <a:ea typeface="Times New Roman"/>
                          <a:cs typeface="Cordia New"/>
                        </a:rPr>
                        <a:t>Center of Excellence in Applied Epidemiology</a:t>
                      </a:r>
                      <a:endParaRPr lang="en-US" sz="1600" b="1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รศ. นพ. ภาส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กร  </a:t>
                      </a:r>
                      <a:r>
                        <a:rPr lang="th-TH" sz="1600" b="1" dirty="0" smtClean="0">
                          <a:latin typeface="Calibri"/>
                          <a:ea typeface="Times New Roman"/>
                          <a:cs typeface="TH SarabunPSK"/>
                        </a:rPr>
                        <a:t>ศรี</a:t>
                      </a: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ทิพย์สุโข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  <a:p>
                      <a:pPr marL="43180" algn="l">
                        <a:spcAft>
                          <a:spcPts val="0"/>
                        </a:spcAft>
                      </a:pPr>
                      <a:r>
                        <a:rPr lang="th-TH" sz="1600" b="1" dirty="0">
                          <a:latin typeface="Calibri"/>
                          <a:ea typeface="Times New Roman"/>
                          <a:cs typeface="TH SarabunPSK"/>
                        </a:rPr>
                        <a:t>คณะแพทยศาสตร์</a:t>
                      </a:r>
                      <a:endParaRPr lang="en-US" sz="1600" b="1" dirty="0">
                        <a:latin typeface="Calibri"/>
                        <a:cs typeface="Cordia New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84888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11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259632" y="428604"/>
            <a:ext cx="6480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ครุภัณฑ์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 อุปกรณ์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เพื่อสนับสนุนงานวิจัย </a:t>
            </a:r>
          </a:p>
          <a:p>
            <a:pPr lvl="0" algn="ctr">
              <a:spcBef>
                <a:spcPct val="0"/>
              </a:spcBef>
              <a:defRPr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ส่งเสริมบรรยากาศการวิจัย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107504" y="1628800"/>
            <a:ext cx="8807896" cy="71438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marL="914400" lvl="1" indent="-914400">
              <a:tabLst>
                <a:tab pos="400050" algn="l"/>
              </a:tabLst>
              <a:defRPr/>
            </a:pPr>
            <a:r>
              <a:rPr lang="th-TH" sz="2800" b="1" kern="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  <a:r>
              <a:rPr lang="th-TH" sz="2800" b="1" kern="0" dirty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ศูนย์สัตว์ทดลอง</a:t>
            </a:r>
          </a:p>
          <a:p>
            <a:pPr marL="0" lvl="1">
              <a:tabLst>
                <a:tab pos="400050" algn="l"/>
              </a:tabLst>
              <a:defRPr/>
            </a:pPr>
            <a:r>
              <a:rPr lang="th-TH" sz="2800" dirty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เพื่อการเลี้ยงและใช้สัตว์ทดลองทางวิทยาศาสตร์ที่ได้มาตรฐานสากล การผลิตผลงานวิจัยที่มีคุณภาพสูงของคณาจารย์และนักวิจัย เพิ่มประสิทธิภาพในการจัดการศึกษาระดับบัณฑิตศึกษางบประมาณมากกว่า 24 ล้านบาท ได้เปิดให้บริการแล้ว</a:t>
            </a:r>
            <a:r>
              <a:rPr lang="en-US" sz="2800" dirty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dirty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</a:p>
          <a:p>
            <a:pPr marL="0" lvl="1">
              <a:defRPr/>
            </a:pPr>
            <a:r>
              <a:rPr lang="th-TH" sz="2800" b="1" kern="0" dirty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 </a:t>
            </a:r>
            <a:r>
              <a:rPr lang="th-TH" sz="2800" b="1" kern="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ศูนย์เครื่องมือวิทยาสตร์เพื่อการวิจัย  </a:t>
            </a:r>
            <a:br>
              <a:rPr lang="th-TH" sz="2800" b="1" kern="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กลางในการให้บริการเครื่องมือและอุปกรณ์เพื่อการวิจัยขั้นสูงร่วมกันในกลุ่มวิทยาศาสตร์สุขภาพ กลุ่มวิทยาศาสตร์กายภาพและวัสดุศาสตร์ และกลุ่มวิทยาศาสตร์เทคโนโลยีและวิศวกรรมศาสตร์ เพื่อการวิจัย การจัดการเรียนการสอน และการให้บริการทางวิชาการและวิชาชีพ โดยขณะนี้อยู่การก่อสร้างอาคาร งบประมาณ 210 ล้านบาท </a:t>
            </a:r>
            <a:endParaRPr lang="th-TH" sz="2800" b="1" kern="0" dirty="0" smtClean="0">
              <a:solidFill>
                <a:srgbClr val="006C3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56176" y="6324600"/>
            <a:ext cx="2759224" cy="365125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          </a:t>
            </a:r>
          </a:p>
          <a:p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</a:t>
            </a:r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12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473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93856" y="35388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259632" y="428604"/>
            <a:ext cx="6480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ครุภัณฑ์ </a:t>
            </a:r>
            <a:r>
              <a:rPr lang="th-TH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เครื่องมือ อุปกรณ์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เพื่อสนับสนุนงานวิจัย </a:t>
            </a:r>
          </a:p>
          <a:p>
            <a:pPr lvl="0" algn="ctr">
              <a:spcBef>
                <a:spcPct val="0"/>
              </a:spcBef>
              <a:defRPr/>
            </a:pP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kumimoji="0" lang="th-TH" sz="3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ส่งเสริมบรรยากาศการวิจัย (ต่อ)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107504" y="1634500"/>
            <a:ext cx="8807896" cy="71438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defRPr/>
            </a:pPr>
            <a:r>
              <a:rPr lang="th-TH" sz="2800" b="1" kern="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3.  ศูนย์วิจัยค้นคว้าและพัฒนายาแห่งประเทศไทย</a:t>
            </a:r>
          </a:p>
          <a:p>
            <a:pPr marL="0" lvl="1">
              <a:defRPr/>
            </a:pPr>
            <a:r>
              <a:rPr lang="th-TH" sz="2800" dirty="0" smtClean="0">
                <a:solidFill>
                  <a:srgbClr val="006C3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มีเป้าหมายในการขับเคลื่อนไปสู่การเป็นมหาวิทยาลัยวิจัยที่สามารถสร้างผลงานวิจัย ค้นคว้าและพัฒนาผลิตภัณฑ์จากพืชสมุนไพรที่มีผลการวิจัยทางคลินิกหรือการทดลองในมนุษย์รับรองคุณภาพและมาตรฐานความปลอดภัยในการใช้ รวมทั้งสามารถถ่ายทอดผลงานวิจัย นวัตกรรม และเทคโนโลยีในเชิงพาณิชย์แบบครบวงจรต่อไป ใช้งบประมาณจากโครงการไทยเข้มแข็ง ประจำปีงบประมาณ 2554 จำนวน 193,155,500 บาท เป็นงบดำเนินการ 5,890,000 บาท ครุภัณฑ์ 162,265,500 และค่าก่อสร้าง/ปรับปรุงอาคาร 25,000,000 บาท</a:t>
            </a:r>
            <a:endParaRPr lang="th-TH" sz="2800" b="1" kern="0" dirty="0" smtClean="0">
              <a:solidFill>
                <a:srgbClr val="006C3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 indent="-457200">
              <a:tabLst>
                <a:tab pos="400050" algn="l"/>
              </a:tabLst>
              <a:defRPr/>
            </a:pPr>
            <a:endParaRPr lang="en-US" sz="2800" b="1" kern="0" dirty="0">
              <a:solidFill>
                <a:srgbClr val="006C3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56176" y="6324600"/>
            <a:ext cx="2759224" cy="365125"/>
          </a:xfrm>
        </p:spPr>
        <p:txBody>
          <a:bodyPr/>
          <a:lstStyle/>
          <a:p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            </a:t>
            </a:r>
          </a:p>
          <a:p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</a:t>
            </a:r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13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-1463" y="-6846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-181856" y="428604"/>
            <a:ext cx="885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การรับรองจริยธรรมการวิจัย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928662" y="1714488"/>
            <a:ext cx="7429552" cy="994432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>
              <a:defRPr/>
            </a:pPr>
            <a:r>
              <a:rPr lang="th-TH" sz="32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มหาวิทยาลัยได้แต่งตั้งคณะกรรมการฯ เพื่อประเมินและรับรองจริยธรรม</a:t>
            </a:r>
            <a:r>
              <a:rPr lang="th-TH" sz="3200" b="1" kern="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การวิจัย และ ความปลอดภัยทางชีวภาพโครงการวิจัย </a:t>
            </a:r>
            <a:r>
              <a:rPr lang="th-TH" sz="3200" b="1" kern="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ตามหลักมาตรฐานสากล 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th-TH" sz="3200" b="1" kern="0" dirty="0">
                <a:solidFill>
                  <a:srgbClr val="C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คณะอนุกรรมการจริยธรรมการวิจัยในคน ชุดที่ 1</a:t>
            </a:r>
          </a:p>
          <a:p>
            <a:pPr marL="914400" lvl="1" indent="-457200">
              <a:buFontTx/>
              <a:buAutoNum type="arabicPeriod"/>
              <a:defRPr/>
            </a:pPr>
            <a:r>
              <a:rPr lang="th-TH" sz="3200" b="1" kern="0" dirty="0">
                <a:solidFill>
                  <a:schemeClr val="accent2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คณะอนุกรรมการจริยธรรมการวิจัยในคน ชุดที่ 2</a:t>
            </a:r>
          </a:p>
          <a:p>
            <a:pPr marL="914400" lvl="1" indent="-457200">
              <a:buAutoNum type="arabicPeriod"/>
              <a:defRPr/>
            </a:pPr>
            <a:r>
              <a:rPr lang="th-TH" sz="3200" b="1" kern="0" dirty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คณะอนุกรรมการจริยธรรมการวิจัยใน</a:t>
            </a:r>
            <a:r>
              <a:rPr lang="th-TH" sz="3200" b="1" kern="0" dirty="0" smtClean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สัตว์</a:t>
            </a:r>
          </a:p>
          <a:p>
            <a:pPr marL="914400" lvl="1" indent="-457200">
              <a:buAutoNum type="arabicPeriod"/>
              <a:defRPr/>
            </a:pPr>
            <a:r>
              <a:rPr lang="th-TH" sz="3200" b="1" kern="0" dirty="0" smtClean="0">
                <a:solidFill>
                  <a:srgbClr val="00B05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คณะกรรมการความปลอดภัยทางชีวภาพ มหาวิทยาลัยธรรมศาสตร์</a:t>
            </a:r>
            <a:r>
              <a:rPr lang="th-TH" sz="3200" b="1" kern="0" dirty="0" smtClean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200" b="1" kern="0" dirty="0" smtClean="0">
                <a:solidFill>
                  <a:schemeClr val="accent5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en-US" sz="3200" b="1" kern="0" dirty="0">
              <a:solidFill>
                <a:schemeClr val="accent5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14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07504" y="428604"/>
            <a:ext cx="88583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การเชิดชูเกียรตินักวิจัยและรางวัลด้านการวิจัย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6" name="ตัวยึดข้อความ 2"/>
          <p:cNvSpPr txBox="1">
            <a:spLocks/>
          </p:cNvSpPr>
          <p:nvPr/>
        </p:nvSpPr>
        <p:spPr>
          <a:xfrm>
            <a:off x="683568" y="1484784"/>
            <a:ext cx="7315176" cy="714380"/>
          </a:xfrm>
          <a:prstGeom prst="rect">
            <a:avLst/>
          </a:prstGeom>
        </p:spPr>
        <p:txBody>
          <a:bodyPr anchor="t" anchorCtr="0">
            <a:noAutofit/>
          </a:bodyPr>
          <a:lstStyle/>
          <a:p>
            <a:pPr algn="ctr">
              <a:defRPr/>
            </a:pPr>
            <a:r>
              <a:rPr lang="th-TH" sz="2800" b="1" dirty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มหาวิทยาลัยกำหนดให้มีรางวัลด้านการ</a:t>
            </a:r>
            <a:r>
              <a:rPr lang="th-TH" sz="2800" b="1" dirty="0" smtClean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วิจัยประเภท</a:t>
            </a:r>
            <a:r>
              <a:rPr lang="th-TH" sz="2800" b="1" dirty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ต่างๆ  เพื่อเป็นการเชิดชู</a:t>
            </a:r>
            <a:r>
              <a:rPr lang="th-TH" sz="2800" b="1" dirty="0" smtClean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เกียรติแก่</a:t>
            </a:r>
            <a:r>
              <a:rPr lang="th-TH" sz="2800" b="1" dirty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เจ้าของ</a:t>
            </a:r>
            <a:r>
              <a:rPr lang="th-TH" sz="2800" b="1" dirty="0" smtClean="0">
                <a:solidFill>
                  <a:srgbClr val="007434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ผลงานวิจัยที่มีคุณภาพ </a:t>
            </a:r>
            <a:endParaRPr lang="en-US" sz="2800" b="1" kern="0" dirty="0">
              <a:solidFill>
                <a:srgbClr val="007434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648259"/>
              </p:ext>
            </p:extLst>
          </p:nvPr>
        </p:nvGraphicFramePr>
        <p:xfrm>
          <a:off x="683568" y="2569738"/>
          <a:ext cx="7245447" cy="3445830"/>
        </p:xfrm>
        <a:graphic>
          <a:graphicData uri="http://schemas.openxmlformats.org/drawingml/2006/table">
            <a:tbl>
              <a:tblPr/>
              <a:tblGrid>
                <a:gridCol w="2520280"/>
                <a:gridCol w="1986827"/>
                <a:gridCol w="1383775"/>
                <a:gridCol w="1354565"/>
              </a:tblGrid>
              <a:tr h="40999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ประเภทรางวัล</a:t>
                      </a: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เงินรางวัลละ (บาท)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 (รางวัล)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th-TH" sz="18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91">
                <a:tc vMerge="1">
                  <a:txBody>
                    <a:bodyPr/>
                    <a:lstStyle/>
                    <a:p>
                      <a:pPr algn="ctr" fontAlgn="b"/>
                      <a:endParaRPr lang="th-TH" sz="18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h-TH" sz="1800" b="1" i="0" u="none" strike="noStrike" dirty="0">
                        <a:solidFill>
                          <a:srgbClr val="000000"/>
                        </a:solidFill>
                        <a:latin typeface="Angsana New"/>
                        <a:cs typeface="+mj-cs"/>
                      </a:endParaRPr>
                    </a:p>
                  </a:txBody>
                  <a:tcPr marL="7099" marR="7099" marT="70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2555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ปี 2556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91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ผลงานวิจัย</a:t>
                      </a:r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ดีเด่น มหาวิทยาลัยธรรมศาสตร์</a:t>
                      </a: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100,000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endParaRPr lang="th-TH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91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นักวิจัยรุ่นใหม่ดีเด่น ระดับคณะ</a:t>
                      </a: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20,000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  <a:endParaRPr lang="th-TH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91">
                <a:tc>
                  <a:txBody>
                    <a:bodyPr/>
                    <a:lstStyle/>
                    <a:p>
                      <a:pPr algn="l" fontAlgn="b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 รางวัลวิทยานิพนธ์ดีเด่น</a:t>
                      </a: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30,000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N/A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99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ผู้สร้างชื่อเสียงด้านวิจัยด้านต่างๆ </a:t>
                      </a: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โล่รางวัล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115</a:t>
                      </a:r>
                      <a:endParaRPr lang="th-TH" sz="24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2000" marR="72000" marT="709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15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0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1124744"/>
            <a:ext cx="8420128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th-TH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alibri" pitchFamily="34" charset="0"/>
                <a:cs typeface="TH SarabunPSK" panose="020B0500040200020003" pitchFamily="34" charset="-34"/>
              </a:rPr>
              <a:t>การจัดประชุมวิชาการ </a:t>
            </a:r>
          </a:p>
          <a:p>
            <a:pPr marL="622300" indent="-350838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การประชุมวิชาการประเพณี 4 สถาบัน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(มหาวิทยาลัยมหิดล มหาวิทยาลัยธรรมศาสตร์ มหาวิทยาลัยเกษตรศาสตร์ และกองทัพเรือ) ครั้งที่ 15 เมื่อวันที่ 15 มกราคม </a:t>
            </a:r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255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6 ณ มหาวิทยาลัยมหิดล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16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028" name="Picture 4" descr="C:\Users\nid\Pictures\รูปภาพกิจกรรม-สำนักงานบริหารการวิจัย\ปี 2556\15 ม.ค. 56 งานประชุมวิชาการประเพณี มหิดล-กองทัพเรือ-ธรรมศาสตร์-เกษตรศาสตร์ ครั้งที่15\DSC_04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3794710" cy="2520281"/>
          </a:xfrm>
          <a:prstGeom prst="rect">
            <a:avLst/>
          </a:prstGeom>
          <a:noFill/>
        </p:spPr>
      </p:pic>
      <p:pic>
        <p:nvPicPr>
          <p:cNvPr id="1029" name="Picture 5" descr="C:\Users\nid\Pictures\รูปภาพกิจกรรม-สำนักงานบริหารการวิจัย\ปี 2556\15 ม.ค. 56 งานประชุมวิชาการประเพณี มหิดล-กองทัพเรือ-ธรรมศาสตร์-เกษตรศาสตร์ ครั้งที่15\DSC_0371.jpg"/>
          <p:cNvPicPr>
            <a:picLocks noChangeAspect="1" noChangeArrowheads="1"/>
          </p:cNvPicPr>
          <p:nvPr/>
        </p:nvPicPr>
        <p:blipFill>
          <a:blip cstate="print"/>
          <a:srcRect/>
          <a:stretch>
            <a:fillRect/>
          </a:stretch>
        </p:blipFill>
        <p:spPr bwMode="auto">
          <a:xfrm>
            <a:off x="849413" y="3789040"/>
            <a:ext cx="3722587" cy="24718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1500174"/>
            <a:ext cx="8238153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1463" lvl="0" indent="-2714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th-TH" sz="32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การประชุมวิชาการประเพณี 4 สถาบัน </a:t>
            </a: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(มหาวิทยาลัยมหิดล มหาวิทยาลัยธรรมศาสตร์ มหาวิทยาลัยเกษตรศาสตร์ และกองทัพเรือ) </a:t>
            </a:r>
            <a:b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16 เมื่อวันที่ 30 สิงหาคม 2556 ณ หอประชุมกองทัพเรือ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17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7" name="Picture 2" descr="DSC_04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14" y="3573016"/>
            <a:ext cx="3720538" cy="247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DSC_044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446" y="3573016"/>
            <a:ext cx="3720538" cy="2475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19234" y="1330897"/>
            <a:ext cx="823815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1463" lvl="0" indent="-2714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การนำเสนอผลงานวิจัยแห่งชาติ ปี 2556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เมื่อวันที่ 23-27 สิงหาคม พ.ศ. 2556 ณ ศูนย์ประชุมบางกอกคอนเวนชันเซ็น</a:t>
            </a:r>
            <a:r>
              <a:rPr lang="th-TH" sz="36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เตอร์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6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เซ็นทรัล</a:t>
            </a: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เวิลด์ ราชประสงค์ กรุงเทพฯ</a:t>
            </a: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6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18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050" name="Picture 2" descr="DSC_00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259349"/>
            <a:ext cx="3609221" cy="240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DSC_00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267568"/>
            <a:ext cx="3577859" cy="238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1408708"/>
            <a:ext cx="816671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728663" lvl="1" indent="-271463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การประชุมสุดยอดมหาวิทยาลัยวิจัยแห่งชาติ ครั้งที่ 2</a:t>
            </a:r>
            <a:br>
              <a:rPr lang="th-TH" sz="3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เมื่อวันที่ 7-8 พฤษภาคม 2556 ณ ศูนย์ประชุมแห่งชาติสิริกิติ์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19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4" name="Picture 2" descr="C:\Users\nid\Pictures\รูปภาพกิจกรรม-สำนักงานบริหารการวิจัย\ปี 2556\7 พ.ค. 56 ประชุมมหาวิทยาลัยวิจัยแห่งชิาติ ศูนย์สิริกิติ์\ส่งรูปสกอ\DSC_0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497"/>
            <a:ext cx="2571768" cy="1708056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429132"/>
            <a:ext cx="1538261" cy="205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500438"/>
            <a:ext cx="3284170" cy="2181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nid\Pictures\รูปภาพกิจกรรม-สำนักงานบริหารการวิจัย\ปี 2556\7 พ.ค. 56 ประชุมมหาวิทยาลัยวิจัยแห่งชิาติ ศูนย์สิริกิติ์\ส่งรูปสกอ\DSC_0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2786058"/>
            <a:ext cx="2229946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81000" y="476672"/>
            <a:ext cx="8238153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71463" lvl="0" indent="-271463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การสนับสนุนงบประมาณการจัดประชุมวิชาการ</a:t>
            </a:r>
          </a:p>
          <a:p>
            <a:pPr marL="271463" lvl="0" indent="-271463"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36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ระดับชาติและนานาชาติของคณะ /หน่วยงาน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th-TH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20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693252"/>
            <a:ext cx="79928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GB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การประชุมวิชาการระดับนานาชาติ “</a:t>
            </a:r>
            <a:r>
              <a:rPr lang="en-GB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The IEEE International Conference on Industrial Engineering and Engineering Management (IEEM) 2013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คณะวิศวกรรมศาสตร์ </a:t>
            </a:r>
            <a:endParaRPr lang="en-GB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>
              <a:buFont typeface="Arial" pitchFamily="34" charset="0"/>
              <a:buChar char="•"/>
            </a:pP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การประชุมวิชาการระดับนานาชาติ “</a:t>
            </a: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The Tenth International Symposium on Natural Language Processing (SNLP-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2013)” สถาบันเทคโนโลยีนานาชาติสิรินธร (ภาควิชาเทคโนโลยีสารสนเทศคอมพิวเตอร์) </a:t>
            </a:r>
            <a:endParaRPr lang="en-US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การประชุมวิชาการระดับนานาชาติ “</a:t>
            </a: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The Second Asian Conference on Information Systems (ACIS 2013)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สถาบันเทคโนโลยีนานาชาติสิรินธร </a:t>
            </a:r>
            <a:endParaRPr lang="en-US" sz="28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>
              <a:buFont typeface="Arial" pitchFamily="34" charset="0"/>
              <a:buChar char="•"/>
            </a:pPr>
            <a:r>
              <a:rPr lang="en-GB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การประชุมวิชาการระดับนานาชาติ “</a:t>
            </a: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The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r>
              <a:rPr lang="en-GB" sz="2800" b="1" baseline="30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</a:t>
            </a:r>
            <a:r>
              <a:rPr lang="en-US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International Conference on Engineering, Project, and Production Management (EPPM 2013)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สถาบันเทคโนโลยีนานาชาติสิรินธร </a:t>
            </a:r>
            <a:endParaRPr lang="en-US" sz="2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 l="29711" t="14162" r="34569" b="15028"/>
          <a:stretch>
            <a:fillRect/>
          </a:stretch>
        </p:blipFill>
        <p:spPr bwMode="auto">
          <a:xfrm>
            <a:off x="0" y="-2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1"/>
          <p:cNvSpPr txBox="1">
            <a:spLocks/>
          </p:cNvSpPr>
          <p:nvPr/>
        </p:nvSpPr>
        <p:spPr>
          <a:xfrm>
            <a:off x="571472" y="714356"/>
            <a:ext cx="7772400" cy="7254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  <a:t/>
            </a:r>
            <a:br>
              <a:rPr kumimoji="0" lang="th-TH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ngsana New" pitchFamily="18" charset="-34"/>
                <a:ea typeface="+mj-ea"/>
                <a:cs typeface="Angsana New" pitchFamily="18" charset="-34"/>
              </a:rPr>
            </a:br>
            <a:endParaRPr kumimoji="0" lang="en-US" sz="1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ตัวยึดเนื้อหา 2"/>
          <p:cNvSpPr txBox="1">
            <a:spLocks/>
          </p:cNvSpPr>
          <p:nvPr/>
        </p:nvSpPr>
        <p:spPr>
          <a:xfrm>
            <a:off x="357158" y="1484784"/>
            <a:ext cx="8572560" cy="45720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บทความวิจัยที่ได้รับการตีพิมพ์เผยแพร่ในระดับชาติและนานาชาติ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th-TH" sz="32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1691680" y="476672"/>
            <a:ext cx="535785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ผลผลิตด้านการวิจัย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21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graphicFrame>
        <p:nvGraphicFramePr>
          <p:cNvPr id="11" name="แผนภูมิ 10"/>
          <p:cNvGraphicFramePr/>
          <p:nvPr>
            <p:extLst>
              <p:ext uri="{D42A27DB-BD31-4B8C-83A1-F6EECF244321}">
                <p14:modId xmlns:p14="http://schemas.microsoft.com/office/powerpoint/2010/main" val="2561681819"/>
              </p:ext>
            </p:extLst>
          </p:nvPr>
        </p:nvGraphicFramePr>
        <p:xfrm>
          <a:off x="1500166" y="242886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3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428604"/>
            <a:ext cx="823815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th-TH" sz="3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2.</a:t>
            </a:r>
            <a:r>
              <a:rPr kumimoji="0" lang="th-TH" sz="3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ผลงานที่ได้รับรางวัลระดับชาติและนานาชาติ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th-TH" sz="3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ปี 2556</a:t>
            </a:r>
            <a:endParaRPr kumimoji="0" lang="th-TH" sz="3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1484784"/>
            <a:ext cx="736285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i="1" dirty="0" smtClean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รางวัลสภาวิจัยแห่งชาติ  จำนวน </a:t>
            </a:r>
            <a:r>
              <a:rPr lang="en-GB" sz="3200" b="1" i="1" dirty="0" smtClean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sz="3200" b="1" i="1" dirty="0" smtClean="0">
                <a:solidFill>
                  <a:srgbClr val="00B0F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รางวัล</a:t>
            </a:r>
            <a:r>
              <a:rPr lang="th-TH" sz="3200" b="1" i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3200" b="1" i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รางวัลนักวิจัยดีเด่นแห่งชาติ ประจำปี 2556 จำนวน 1 ท่าน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รางวัลผลงานวิจัย ประจำปี 2556 จำนวน 3  ผลงาน	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รางวัลวิทยานิพนธ์</a:t>
            </a:r>
            <a:r>
              <a:rPr lang="th-TH" sz="2800" b="1" i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 2556 จำนวน  2  เรื่อง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8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- รางวัลผลงานประดิษฐ์คิดค้น ประจำปี 2557 จำนวน 2 ผลงาน</a:t>
            </a:r>
            <a:endParaRPr lang="en-US" sz="28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22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933056"/>
            <a:ext cx="3748555" cy="2472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11" t="14162" r="34569" b="15028"/>
          <a:stretch>
            <a:fillRect/>
          </a:stretch>
        </p:blipFill>
        <p:spPr bwMode="auto">
          <a:xfrm>
            <a:off x="0" y="9502"/>
            <a:ext cx="9144000" cy="6848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ชื่อเรื่อง 25"/>
          <p:cNvSpPr txBox="1">
            <a:spLocks/>
          </p:cNvSpPr>
          <p:nvPr/>
        </p:nvSpPr>
        <p:spPr>
          <a:xfrm>
            <a:off x="497184" y="1562869"/>
            <a:ext cx="8179272" cy="13620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h-TH" sz="3200" b="1" i="1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  </a:t>
            </a:r>
            <a:r>
              <a:rPr kumimoji="0" lang="th-TH" sz="32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รางวัลสิ่งประดิษฐ์โลก ประจำปี 2556 จำนวน 10 รางวัล</a:t>
            </a:r>
            <a:r>
              <a:rPr kumimoji="0" lang="th-TH" sz="32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/>
            </a:r>
            <a:br>
              <a:rPr kumimoji="0" lang="th-TH" sz="32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kumimoji="0" lang="th-TH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ในงาน “41</a:t>
            </a:r>
            <a:r>
              <a:rPr kumimoji="0" lang="en-US" sz="28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th</a:t>
            </a:r>
            <a:r>
              <a:rPr kumimoji="0" lang="en-US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International Exhibition of Inventions of Geneva” </a:t>
            </a:r>
            <a:r>
              <a:rPr kumimoji="0" lang="th-TH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ณ กรุง</a:t>
            </a:r>
            <a:r>
              <a:rPr kumimoji="0" lang="th-TH" sz="280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เจนี</a:t>
            </a:r>
            <a:r>
              <a:rPr kumimoji="0" lang="th-TH" sz="28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วา ประเทศสวิสเซอร์แลนด์ วันที่ 10-14 เมษายน 2556 </a:t>
            </a:r>
            <a:endParaRPr kumimoji="0" lang="en-US" sz="280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4A707EF3-237B-4781-82B7-471245535BD1}" type="slidenum">
              <a:rPr lang="en-US" sz="2000" b="1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pPr/>
              <a:t>23</a:t>
            </a:fld>
            <a:endParaRPr lang="en-US" sz="2000" b="1" dirty="0">
              <a:solidFill>
                <a:schemeClr val="tx1"/>
              </a:solidFill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7410" name="Picture 2" descr="http://www.engr.tu.ac.th/images/made/upload/faculty/news_picture/_story/902785_516526028410731_330616506_o_550_368shar_c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284984"/>
            <a:ext cx="3957525" cy="2647944"/>
          </a:xfrm>
          <a:prstGeom prst="rect">
            <a:avLst/>
          </a:prstGeom>
          <a:noFill/>
        </p:spPr>
      </p:pic>
      <p:pic>
        <p:nvPicPr>
          <p:cNvPr id="17412" name="Picture 4" descr="922126 489487481099798 1855748215 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8352" y="3275104"/>
            <a:ext cx="3915860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2013 Jan13\12 1 Japan Nin 8 GB 4Dec13\IMG_08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9189028" cy="689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7EF3-237B-4781-82B7-471245535BD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995936" y="703195"/>
            <a:ext cx="4716016" cy="193371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 you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>
          <a:xfrm>
            <a:off x="1055216" y="10485784"/>
            <a:ext cx="8229600" cy="1143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3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1997</TotalTime>
  <Words>1719</Words>
  <Application>Microsoft Office PowerPoint</Application>
  <PresentationFormat>On-screen Show (4:3)</PresentationFormat>
  <Paragraphs>290</Paragraphs>
  <Slides>24</Slides>
  <Notes>9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ชุดรูปแบบของ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nid</dc:creator>
  <cp:lastModifiedBy>Phamar06</cp:lastModifiedBy>
  <cp:revision>195</cp:revision>
  <cp:lastPrinted>2014-12-02T09:34:35Z</cp:lastPrinted>
  <dcterms:created xsi:type="dcterms:W3CDTF">2013-01-18T03:44:41Z</dcterms:created>
  <dcterms:modified xsi:type="dcterms:W3CDTF">2016-09-12T02:43:52Z</dcterms:modified>
</cp:coreProperties>
</file>